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92" r:id="rId2"/>
    <p:sldId id="257" r:id="rId3"/>
    <p:sldId id="293" r:id="rId4"/>
    <p:sldId id="306" r:id="rId5"/>
    <p:sldId id="311" r:id="rId6"/>
    <p:sldId id="315" r:id="rId7"/>
    <p:sldId id="316" r:id="rId8"/>
    <p:sldId id="317" r:id="rId9"/>
    <p:sldId id="318" r:id="rId10"/>
    <p:sldId id="314" r:id="rId11"/>
    <p:sldId id="313" r:id="rId12"/>
    <p:sldId id="295" r:id="rId13"/>
    <p:sldId id="296" r:id="rId14"/>
    <p:sldId id="298" r:id="rId15"/>
    <p:sldId id="294" r:id="rId16"/>
    <p:sldId id="266" r:id="rId17"/>
    <p:sldId id="308" r:id="rId18"/>
    <p:sldId id="291" r:id="rId19"/>
    <p:sldId id="256" r:id="rId20"/>
  </p:sldIdLst>
  <p:sldSz cx="9144000" cy="5143500" type="screen16x9"/>
  <p:notesSz cx="6858000" cy="9144000"/>
  <p:embeddedFontLst>
    <p:embeddedFont>
      <p:font typeface="MS Gothic" pitchFamily="49" charset="-128"/>
      <p:regular r:id="rId22"/>
    </p:embeddedFont>
    <p:embeddedFont>
      <p:font typeface="LG스마트체 Regular" charset="-127"/>
      <p:regular r:id="rId23"/>
    </p:embeddedFont>
    <p:embeddedFont>
      <p:font typeface="LG스마트체 Bold" charset="-127"/>
      <p:bold r:id="rId24"/>
    </p:embeddedFont>
    <p:embeddedFont>
      <p:font typeface="나눔고딕" pitchFamily="50" charset="-127"/>
      <p:regular r:id="rId25"/>
      <p:bold r:id="rId26"/>
    </p:embeddedFont>
    <p:embeddedFont>
      <p:font typeface="나눔스퀘어라운드 Regular" pitchFamily="50" charset="-127"/>
      <p:regular r:id="rId27"/>
    </p:embeddedFont>
    <p:embeddedFont>
      <p:font typeface="나눔스퀘어라운드 Bold" pitchFamily="50" charset="-127"/>
      <p:bold r:id="rId28"/>
    </p:embeddedFont>
    <p:embeddedFont>
      <p:font typeface="Montserrat Light" charset="0"/>
      <p:regular r:id="rId29"/>
      <p:bold r:id="rId30"/>
      <p:italic r:id="rId31"/>
      <p:boldItalic r:id="rId32"/>
    </p:embeddedFont>
    <p:embeddedFont>
      <p:font typeface="Poppins" charset="0"/>
      <p:regular r:id="rId33"/>
      <p:bold r:id="rId34"/>
      <p:italic r:id="rId35"/>
      <p:boldItalic r:id="rId36"/>
    </p:embeddedFont>
    <p:embeddedFont>
      <p:font typeface="나눔바른고딕" pitchFamily="50" charset="-127"/>
      <p:regular r:id="rId37"/>
      <p:bold r:id="rId38"/>
    </p:embeddedFont>
    <p:embeddedFont>
      <p:font typeface="맑은 고딕" pitchFamily="50" charset="-12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71603D5-8085-48BA-8230-530EFC16D3E5}">
  <a:tblStyle styleId="{671603D5-8085-48BA-8230-530EFC16D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7" autoAdjust="0"/>
    <p:restoredTop sz="82949" autoAdjust="0"/>
  </p:normalViewPr>
  <p:slideViewPr>
    <p:cSldViewPr>
      <p:cViewPr>
        <p:scale>
          <a:sx n="50" d="100"/>
          <a:sy n="50" d="100"/>
        </p:scale>
        <p:origin x="-996" y="-1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 배경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데이터 분석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국내외정책</a:t>
          </a:r>
          <a:r>
            <a:rPr lang="en-US" altLang="ko-KR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/>
          </a:r>
          <a:br>
            <a:rPr lang="en-US" altLang="ko-KR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</a:br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 동향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en-US" altLang="ko-KR" sz="1600" b="1" dirty="0" smtClean="0"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및 </a:t>
          </a:r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분석적 한계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0CB0E6E0-081A-4A88-A8A6-7DD44C0D9CE0}" type="presOf" srcId="{DCB9576F-2B12-4747-9260-792CF75725B9}" destId="{230E31F1-27F3-4DE4-B02A-3B5184FC2BC5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68E53E33-2A04-4484-9D76-F5D9421E72B6}" type="presOf" srcId="{E2C55598-071B-4067-806C-A298FAE1D6F1}" destId="{6DB7F56C-1C3D-4753-983E-4C26412688B4}" srcOrd="1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08AF4AC6-A6ED-4FB7-9271-2F11BECBFF71}" type="presOf" srcId="{E2C55598-071B-4067-806C-A298FAE1D6F1}" destId="{E91062E8-99CC-44BD-9351-B502B345AF00}" srcOrd="0" destOrd="0" presId="urn:microsoft.com/office/officeart/2005/8/layout/process2"/>
    <dgm:cxn modelId="{C3DC1D26-BB0E-45EF-91BD-AF45976082D6}" type="presOf" srcId="{CA6EDE60-EEC4-448B-957A-F57AAA39DFAA}" destId="{9F16BD47-EAE8-427E-A8D7-A9EC2202457B}" srcOrd="0" destOrd="0" presId="urn:microsoft.com/office/officeart/2005/8/layout/process2"/>
    <dgm:cxn modelId="{E6DE253C-6952-4E9B-B3CE-FD73CC40EB3B}" type="presOf" srcId="{3B21D462-7977-4A54-96DB-42BC8AB9A099}" destId="{9C800C99-20C3-4E22-8952-E9E9E9B6CDB7}" srcOrd="0" destOrd="0" presId="urn:microsoft.com/office/officeart/2005/8/layout/process2"/>
    <dgm:cxn modelId="{391BE790-3199-408C-8B33-8EFECA5393DF}" type="presOf" srcId="{33191893-81F0-40F4-8A0F-B443AB3D6BBA}" destId="{A99A8274-CCA8-453D-B863-A57E94ECDBC0}" srcOrd="0" destOrd="0" presId="urn:microsoft.com/office/officeart/2005/8/layout/process2"/>
    <dgm:cxn modelId="{64142C22-681C-4E5F-BC3A-0F4023018BD6}" type="presOf" srcId="{91ACB92F-56B0-4A5C-972A-FF735C6BC450}" destId="{C67AD36C-2039-4849-920E-C6AD19235B61}" srcOrd="1" destOrd="0" presId="urn:microsoft.com/office/officeart/2005/8/layout/process2"/>
    <dgm:cxn modelId="{6951AF50-C543-4651-94E0-E7F1A80B3887}" type="presOf" srcId="{3B21D462-7977-4A54-96DB-42BC8AB9A099}" destId="{2233A2E5-8875-496C-BE46-C44E5AA98A85}" srcOrd="1" destOrd="0" presId="urn:microsoft.com/office/officeart/2005/8/layout/process2"/>
    <dgm:cxn modelId="{E3482A0E-01AA-4335-90F8-101BA1D4DB59}" type="presOf" srcId="{271AA00F-5EA2-47AA-A853-99311F898CCE}" destId="{B58324D4-EB34-4E22-970C-7A32B4462062}" srcOrd="0" destOrd="0" presId="urn:microsoft.com/office/officeart/2005/8/layout/process2"/>
    <dgm:cxn modelId="{907DBD2A-5BB5-4EEE-AED3-3239C07A073A}" type="presOf" srcId="{91ACB92F-56B0-4A5C-972A-FF735C6BC450}" destId="{C2D88C38-DF2E-4119-A6AF-A5704DF7B5C9}" srcOrd="0" destOrd="0" presId="urn:microsoft.com/office/officeart/2005/8/layout/process2"/>
    <dgm:cxn modelId="{4CC36EF3-F7A4-42D9-83E1-66CD2F18D028}" type="presOf" srcId="{C626243D-1F3E-466E-8825-860B1A642C3B}" destId="{0D045EFF-A2BC-41A6-9E6A-126E422A24BA}" srcOrd="0" destOrd="0" presId="urn:microsoft.com/office/officeart/2005/8/layout/process2"/>
    <dgm:cxn modelId="{CD32EDEA-F5C5-4BAD-87D7-250BF4A708CD}" type="presParOf" srcId="{B58324D4-EB34-4E22-970C-7A32B4462062}" destId="{A99A8274-CCA8-453D-B863-A57E94ECDBC0}" srcOrd="0" destOrd="0" presId="urn:microsoft.com/office/officeart/2005/8/layout/process2"/>
    <dgm:cxn modelId="{D94A5E5E-5D63-4C88-8288-C8F376A2EAE2}" type="presParOf" srcId="{B58324D4-EB34-4E22-970C-7A32B4462062}" destId="{E91062E8-99CC-44BD-9351-B502B345AF00}" srcOrd="1" destOrd="0" presId="urn:microsoft.com/office/officeart/2005/8/layout/process2"/>
    <dgm:cxn modelId="{39395DAE-9F55-462F-99EA-839997DAD970}" type="presParOf" srcId="{E91062E8-99CC-44BD-9351-B502B345AF00}" destId="{6DB7F56C-1C3D-4753-983E-4C26412688B4}" srcOrd="0" destOrd="0" presId="urn:microsoft.com/office/officeart/2005/8/layout/process2"/>
    <dgm:cxn modelId="{BB8370D3-C931-4D4C-BC56-5534006A851D}" type="presParOf" srcId="{B58324D4-EB34-4E22-970C-7A32B4462062}" destId="{230E31F1-27F3-4DE4-B02A-3B5184FC2BC5}" srcOrd="2" destOrd="0" presId="urn:microsoft.com/office/officeart/2005/8/layout/process2"/>
    <dgm:cxn modelId="{697D75B5-6408-439A-81D1-BDDC9C293F89}" type="presParOf" srcId="{B58324D4-EB34-4E22-970C-7A32B4462062}" destId="{C2D88C38-DF2E-4119-A6AF-A5704DF7B5C9}" srcOrd="3" destOrd="0" presId="urn:microsoft.com/office/officeart/2005/8/layout/process2"/>
    <dgm:cxn modelId="{658A6528-0549-4BD5-8B01-332055485823}" type="presParOf" srcId="{C2D88C38-DF2E-4119-A6AF-A5704DF7B5C9}" destId="{C67AD36C-2039-4849-920E-C6AD19235B61}" srcOrd="0" destOrd="0" presId="urn:microsoft.com/office/officeart/2005/8/layout/process2"/>
    <dgm:cxn modelId="{F960F306-C332-4C97-8606-7F918C377333}" type="presParOf" srcId="{B58324D4-EB34-4E22-970C-7A32B4462062}" destId="{9F16BD47-EAE8-427E-A8D7-A9EC2202457B}" srcOrd="4" destOrd="0" presId="urn:microsoft.com/office/officeart/2005/8/layout/process2"/>
    <dgm:cxn modelId="{7857C243-A8BB-400A-8145-F696836E34A4}" type="presParOf" srcId="{B58324D4-EB34-4E22-970C-7A32B4462062}" destId="{9C800C99-20C3-4E22-8952-E9E9E9B6CDB7}" srcOrd="5" destOrd="0" presId="urn:microsoft.com/office/officeart/2005/8/layout/process2"/>
    <dgm:cxn modelId="{37AF959F-1FE7-4E3F-AB85-401B05B35C65}" type="presParOf" srcId="{9C800C99-20C3-4E22-8952-E9E9E9B6CDB7}" destId="{2233A2E5-8875-496C-BE46-C44E5AA98A85}" srcOrd="0" destOrd="0" presId="urn:microsoft.com/office/officeart/2005/8/layout/process2"/>
    <dgm:cxn modelId="{9A01AAC5-702D-45A7-9BE3-DE9EEC1D63B5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E2D07D-D737-47DB-BDCD-006BE8FA1505}" type="doc">
      <dgm:prSet loTypeId="urn:microsoft.com/office/officeart/2005/8/layout/hierarchy3" loCatId="relationship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pPr latinLnBrk="1"/>
          <a:endParaRPr lang="ko-KR" altLang="en-US"/>
        </a:p>
      </dgm:t>
    </dgm:pt>
    <dgm:pt modelId="{9FD06E6A-FD65-40AF-9F55-5DCD863D60CD}">
      <dgm:prSet phldrT="[텍스트]" custT="1"/>
      <dgm:spPr>
        <a:solidFill>
          <a:schemeClr val="tx2">
            <a:lumMod val="90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벤치마킹 확산화 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: </a:t>
          </a: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부산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, </a:t>
          </a:r>
          <a:b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</a:b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일본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(</a:t>
          </a: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다른 해외국가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)</a:t>
          </a:r>
          <a:endParaRPr lang="ko-KR" altLang="en-US" sz="1600" b="1" dirty="0">
            <a:solidFill>
              <a:schemeClr val="tx1"/>
            </a:solidFill>
            <a:effectLst/>
          </a:endParaRPr>
        </a:p>
      </dgm:t>
    </dgm:pt>
    <dgm:pt modelId="{4896CDFE-ABD2-407C-9C60-5202591B1A58}" type="parTrans" cxnId="{50325CBC-F5AE-4BF3-B3BA-AD0E868C080A}">
      <dgm:prSet/>
      <dgm:spPr/>
      <dgm:t>
        <a:bodyPr/>
        <a:lstStyle/>
        <a:p>
          <a:pPr latinLnBrk="1"/>
          <a:endParaRPr lang="ko-KR" altLang="en-US"/>
        </a:p>
      </dgm:t>
    </dgm:pt>
    <dgm:pt modelId="{950F3067-12EE-49A8-851B-F6EA0A343E66}" type="sibTrans" cxnId="{50325CBC-F5AE-4BF3-B3BA-AD0E868C080A}">
      <dgm:prSet/>
      <dgm:spPr/>
      <dgm:t>
        <a:bodyPr/>
        <a:lstStyle/>
        <a:p>
          <a:pPr latinLnBrk="1"/>
          <a:endParaRPr lang="ko-KR" altLang="en-US"/>
        </a:p>
      </dgm:t>
    </dgm:pt>
    <dgm:pt modelId="{C5B9F330-DF7B-4D2E-9F70-04356115026D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각종 혜택 추가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1B6AAFF-151E-43D8-AA71-FE8825700601}" type="parTrans" cxnId="{6E520FE8-8850-40A7-A6FD-7CB123CEE21C}">
      <dgm:prSet/>
      <dgm:spPr/>
      <dgm:t>
        <a:bodyPr/>
        <a:lstStyle/>
        <a:p>
          <a:pPr latinLnBrk="1"/>
          <a:endParaRPr lang="ko-KR" altLang="en-US"/>
        </a:p>
      </dgm:t>
    </dgm:pt>
    <dgm:pt modelId="{D136BFB4-CECF-4C95-ACDC-39E95900060C}" type="sibTrans" cxnId="{6E520FE8-8850-40A7-A6FD-7CB123CEE21C}">
      <dgm:prSet/>
      <dgm:spPr/>
      <dgm:t>
        <a:bodyPr/>
        <a:lstStyle/>
        <a:p>
          <a:pPr latinLnBrk="1"/>
          <a:endParaRPr lang="ko-KR" altLang="en-US"/>
        </a:p>
      </dgm:t>
    </dgm:pt>
    <dgm:pt modelId="{D7670017-D0ED-4905-B96B-8C89977A355B}">
      <dgm:prSet phldrT="[텍스트]" custT="1"/>
      <dgm:spPr/>
      <dgm:t>
        <a:bodyPr/>
        <a:lstStyle/>
        <a:p>
          <a:pPr algn="l" latinLnBrk="1"/>
          <a:r>
            <a:rPr lang="ko-KR" altLang="en-US" sz="1200" dirty="0" smtClean="0">
              <a:latin typeface="나눔스퀘어라운드 Regular" pitchFamily="50" charset="-127"/>
              <a:ea typeface="나눔스퀘어라운드 Regular" pitchFamily="50" charset="-127"/>
            </a:rPr>
            <a:t>주정부 공무원 및 의료진이 신체적</a:t>
          </a:r>
          <a:r>
            <a:rPr lang="en-US" altLang="ko-KR" sz="1200" dirty="0" smtClean="0">
              <a:latin typeface="나눔스퀘어라운드 Regular" pitchFamily="50" charset="-127"/>
              <a:ea typeface="나눔스퀘어라운드 Regular" pitchFamily="50" charset="-127"/>
            </a:rPr>
            <a:t>/</a:t>
          </a:r>
          <a:r>
            <a:rPr lang="ko-KR" altLang="en-US" sz="1200" dirty="0" smtClean="0">
              <a:latin typeface="나눔스퀘어라운드 Regular" pitchFamily="50" charset="-127"/>
              <a:ea typeface="나눔스퀘어라운드 Regular" pitchFamily="50" charset="-127"/>
            </a:rPr>
            <a:t>인지적 장애가 있는 고령운전자의 판단능력을 위해 사용하는 판단 지침 및 의료 지침서를 개발하여 제공</a:t>
          </a:r>
          <a:r>
            <a:rPr lang="en-US" altLang="ko-KR" sz="1200" dirty="0" smtClean="0">
              <a:latin typeface="나눔스퀘어라운드 Regular" pitchFamily="50" charset="-127"/>
              <a:ea typeface="나눔스퀘어라운드 Regular" pitchFamily="50" charset="-127"/>
            </a:rPr>
            <a:t>.</a:t>
          </a:r>
          <a:endParaRPr lang="ko-KR" altLang="en-US" sz="12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85E52CE-5B5D-436B-A5D5-FAB7BC18B6D7}" type="parTrans" cxnId="{4E397E09-2CFA-4F73-B3F3-1FF857178D44}">
      <dgm:prSet/>
      <dgm:spPr/>
      <dgm:t>
        <a:bodyPr/>
        <a:lstStyle/>
        <a:p>
          <a:pPr latinLnBrk="1"/>
          <a:endParaRPr lang="ko-KR" altLang="en-US"/>
        </a:p>
      </dgm:t>
    </dgm:pt>
    <dgm:pt modelId="{C3280A9C-60FB-441C-AB23-192A39CB576C}" type="sibTrans" cxnId="{4E397E09-2CFA-4F73-B3F3-1FF857178D44}">
      <dgm:prSet/>
      <dgm:spPr/>
      <dgm:t>
        <a:bodyPr/>
        <a:lstStyle/>
        <a:p>
          <a:pPr latinLnBrk="1"/>
          <a:endParaRPr lang="ko-KR" altLang="en-US"/>
        </a:p>
      </dgm:t>
    </dgm:pt>
    <dgm:pt modelId="{12696A3A-7D9B-4A2D-8FEE-578894B82219}">
      <dgm:prSet phldrT="[텍스트]" custT="1"/>
      <dgm:spPr>
        <a:solidFill>
          <a:schemeClr val="tx2">
            <a:lumMod val="90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벤치마킹 우선 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/>
          </a:r>
          <a:b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</a:b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지역 추천</a:t>
          </a:r>
          <a:endParaRPr lang="ko-KR" altLang="en-US" sz="1600" b="1" dirty="0">
            <a:solidFill>
              <a:schemeClr val="tx1"/>
            </a:solidFill>
            <a:effectLst/>
          </a:endParaRPr>
        </a:p>
      </dgm:t>
    </dgm:pt>
    <dgm:pt modelId="{A89AB631-7D97-42ED-B8ED-BAAD6CAA44ED}" type="parTrans" cxnId="{55A32C88-4F94-4FE9-9963-0D8D974394B7}">
      <dgm:prSet/>
      <dgm:spPr/>
      <dgm:t>
        <a:bodyPr/>
        <a:lstStyle/>
        <a:p>
          <a:pPr latinLnBrk="1"/>
          <a:endParaRPr lang="ko-KR" altLang="en-US"/>
        </a:p>
      </dgm:t>
    </dgm:pt>
    <dgm:pt modelId="{6AB7D978-7232-4B1D-86E6-C5286C91B194}" type="sibTrans" cxnId="{55A32C88-4F94-4FE9-9963-0D8D974394B7}">
      <dgm:prSet/>
      <dgm:spPr/>
      <dgm:t>
        <a:bodyPr/>
        <a:lstStyle/>
        <a:p>
          <a:pPr latinLnBrk="1"/>
          <a:endParaRPr lang="ko-KR" altLang="en-US"/>
        </a:p>
      </dgm:t>
    </dgm:pt>
    <dgm:pt modelId="{677CCE96-1BE0-4DFA-B4E1-B3F1E275B0A5}">
      <dgm:prSet phldrT="[텍스트]" custT="1"/>
      <dgm:spPr/>
      <dgm:t>
        <a:bodyPr/>
        <a:lstStyle/>
        <a:p>
          <a:pPr latinLnBrk="1"/>
          <a:endParaRPr lang="ko-KR" altLang="en-US" sz="16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5A7D4AE-C1D3-41FC-A276-95E5CA73CD73}" type="parTrans" cxnId="{56F5C6B3-A7EC-427E-8A59-9CEDB4080F61}">
      <dgm:prSet/>
      <dgm:spPr/>
      <dgm:t>
        <a:bodyPr/>
        <a:lstStyle/>
        <a:p>
          <a:pPr latinLnBrk="1"/>
          <a:endParaRPr lang="ko-KR" altLang="en-US"/>
        </a:p>
      </dgm:t>
    </dgm:pt>
    <dgm:pt modelId="{ED8492EB-66FA-4701-8AEB-7F975FC3FD8E}" type="sibTrans" cxnId="{56F5C6B3-A7EC-427E-8A59-9CEDB4080F61}">
      <dgm:prSet/>
      <dgm:spPr/>
      <dgm:t>
        <a:bodyPr/>
        <a:lstStyle/>
        <a:p>
          <a:pPr latinLnBrk="1"/>
          <a:endParaRPr lang="ko-KR" altLang="en-US"/>
        </a:p>
      </dgm:t>
    </dgm:pt>
    <dgm:pt modelId="{A9244D1E-1762-4489-A291-9AE7319439C4}">
      <dgm:prSet phldrT="[텍스트]" phldr="1" custT="1"/>
      <dgm:spPr/>
      <dgm:t>
        <a:bodyPr/>
        <a:lstStyle/>
        <a:p>
          <a:pPr latinLnBrk="1"/>
          <a:endParaRPr lang="ko-KR" altLang="en-US" sz="16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265765-A265-49F1-A0E9-BC8576CAE15A}" type="parTrans" cxnId="{EF62F72C-302F-40BE-BD8E-43353024916B}">
      <dgm:prSet/>
      <dgm:spPr/>
      <dgm:t>
        <a:bodyPr/>
        <a:lstStyle/>
        <a:p>
          <a:pPr latinLnBrk="1"/>
          <a:endParaRPr lang="ko-KR" altLang="en-US"/>
        </a:p>
      </dgm:t>
    </dgm:pt>
    <dgm:pt modelId="{E3978D44-B818-4DA4-8F03-346DE5796E05}" type="sibTrans" cxnId="{EF62F72C-302F-40BE-BD8E-43353024916B}">
      <dgm:prSet/>
      <dgm:spPr/>
      <dgm:t>
        <a:bodyPr/>
        <a:lstStyle/>
        <a:p>
          <a:pPr latinLnBrk="1"/>
          <a:endParaRPr lang="ko-KR" altLang="en-US"/>
        </a:p>
      </dgm:t>
    </dgm:pt>
    <dgm:pt modelId="{DF07BD4E-C3F4-43EA-B377-BB15367B1532}">
      <dgm:prSet custT="1"/>
      <dgm:spPr>
        <a:solidFill>
          <a:schemeClr val="tx2">
            <a:lumMod val="90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분석적 한계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8E6B7A97-8316-40B3-A185-9F31E56BF6F8}" type="parTrans" cxnId="{5C6E176D-BA0F-4C86-8CC1-FFEC0CDA01D9}">
      <dgm:prSet/>
      <dgm:spPr/>
      <dgm:t>
        <a:bodyPr/>
        <a:lstStyle/>
        <a:p>
          <a:pPr latinLnBrk="1"/>
          <a:endParaRPr lang="ko-KR" altLang="en-US"/>
        </a:p>
      </dgm:t>
    </dgm:pt>
    <dgm:pt modelId="{68119CF2-9CB0-40B8-A4C9-6A1228B81499}" type="sibTrans" cxnId="{5C6E176D-BA0F-4C86-8CC1-FFEC0CDA01D9}">
      <dgm:prSet/>
      <dgm:spPr/>
      <dgm:t>
        <a:bodyPr/>
        <a:lstStyle/>
        <a:p>
          <a:pPr latinLnBrk="1"/>
          <a:endParaRPr lang="ko-KR" altLang="en-US"/>
        </a:p>
      </dgm:t>
    </dgm:pt>
    <dgm:pt modelId="{D67654A3-A7EB-4094-AF88-A470F02B734A}">
      <dgm:prSet custT="1"/>
      <dgm:spPr/>
      <dgm:t>
        <a:bodyPr/>
        <a:lstStyle/>
        <a:p>
          <a:pPr latinLnBrk="1"/>
          <a:r>
            <a:rPr lang="ko-KR" altLang="en-US" sz="1600" b="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데이터 세분화</a:t>
          </a:r>
          <a:r>
            <a:rPr lang="en-US" altLang="ko-KR" sz="1600" b="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/>
          </a:r>
          <a:br>
            <a:rPr lang="en-US" altLang="ko-KR" sz="1600" b="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</a:br>
          <a:r>
            <a:rPr lang="ko-KR" altLang="en-US" sz="1600" b="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필요</a:t>
          </a:r>
          <a:endParaRPr lang="ko-KR" altLang="en-US" sz="1600" b="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98135F-9EA5-4FBD-AE16-4D6ABDDDA56C}" type="parTrans" cxnId="{41F8FFC1-D19D-4C46-8C57-954E02773BD5}">
      <dgm:prSet/>
      <dgm:spPr/>
      <dgm:t>
        <a:bodyPr/>
        <a:lstStyle/>
        <a:p>
          <a:pPr latinLnBrk="1"/>
          <a:endParaRPr lang="ko-KR" altLang="en-US"/>
        </a:p>
      </dgm:t>
    </dgm:pt>
    <dgm:pt modelId="{1E461A1F-2C75-4527-A291-21AB70CCB3AC}" type="sibTrans" cxnId="{41F8FFC1-D19D-4C46-8C57-954E02773BD5}">
      <dgm:prSet/>
      <dgm:spPr/>
      <dgm:t>
        <a:bodyPr/>
        <a:lstStyle/>
        <a:p>
          <a:pPr latinLnBrk="1"/>
          <a:endParaRPr lang="ko-KR" altLang="en-US"/>
        </a:p>
      </dgm:t>
    </dgm:pt>
    <dgm:pt modelId="{F227CF7A-14CD-4525-B04D-B96D3602D1AB}" type="pres">
      <dgm:prSet presAssocID="{23E2D07D-D737-47DB-BDCD-006BE8FA15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4BE935-0093-4558-A96B-2D0A213A09D5}" type="pres">
      <dgm:prSet presAssocID="{9FD06E6A-FD65-40AF-9F55-5DCD863D60CD}" presName="root" presStyleCnt="0"/>
      <dgm:spPr/>
    </dgm:pt>
    <dgm:pt modelId="{CC1523B0-F445-45CA-9979-2240CD54B8CB}" type="pres">
      <dgm:prSet presAssocID="{9FD06E6A-FD65-40AF-9F55-5DCD863D60CD}" presName="rootComposite" presStyleCnt="0"/>
      <dgm:spPr/>
    </dgm:pt>
    <dgm:pt modelId="{176CA07C-39EF-4420-8DBE-06EE0C72C408}" type="pres">
      <dgm:prSet presAssocID="{9FD06E6A-FD65-40AF-9F55-5DCD863D60CD}" presName="rootText" presStyleLbl="node1" presStyleIdx="0" presStyleCnt="3" custScaleX="122708"/>
      <dgm:spPr/>
      <dgm:t>
        <a:bodyPr/>
        <a:lstStyle/>
        <a:p>
          <a:pPr latinLnBrk="1"/>
          <a:endParaRPr lang="ko-KR" altLang="en-US"/>
        </a:p>
      </dgm:t>
    </dgm:pt>
    <dgm:pt modelId="{99E0EC8C-9AC7-46AB-B8AB-5A756E842A66}" type="pres">
      <dgm:prSet presAssocID="{9FD06E6A-FD65-40AF-9F55-5DCD863D60CD}" presName="rootConnector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753BB8C-9DFC-44F5-943E-BBAF69E50324}" type="pres">
      <dgm:prSet presAssocID="{9FD06E6A-FD65-40AF-9F55-5DCD863D60CD}" presName="childShape" presStyleCnt="0"/>
      <dgm:spPr/>
    </dgm:pt>
    <dgm:pt modelId="{957CEC70-7080-4ABF-99D1-603CD94D5253}" type="pres">
      <dgm:prSet presAssocID="{51B6AAFF-151E-43D8-AA71-FE8825700601}" presName="Name13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009001D4-108F-4992-BAAB-CA0AFF6A46C3}" type="pres">
      <dgm:prSet presAssocID="{C5B9F330-DF7B-4D2E-9F70-04356115026D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50541E-5E40-45F6-BEA7-0CC9950AF91D}" type="pres">
      <dgm:prSet presAssocID="{C85E52CE-5B5D-436B-A5D5-FAB7BC18B6D7}" presName="Name13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406FA48E-3716-45D6-A5AC-8AAC6C71BFDE}" type="pres">
      <dgm:prSet presAssocID="{D7670017-D0ED-4905-B96B-8C89977A355B}" presName="childText" presStyleLbl="bgAcc1" presStyleIdx="1" presStyleCnt="5" custScaleY="16607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488333-A4A0-45B5-84DB-2747139CC09A}" type="pres">
      <dgm:prSet presAssocID="{12696A3A-7D9B-4A2D-8FEE-578894B82219}" presName="root" presStyleCnt="0"/>
      <dgm:spPr/>
    </dgm:pt>
    <dgm:pt modelId="{38094B8E-83F0-4F49-8796-58F6EEB88E52}" type="pres">
      <dgm:prSet presAssocID="{12696A3A-7D9B-4A2D-8FEE-578894B82219}" presName="rootComposite" presStyleCnt="0"/>
      <dgm:spPr/>
    </dgm:pt>
    <dgm:pt modelId="{230B1365-C856-4DAF-B73C-48A18ED194F0}" type="pres">
      <dgm:prSet presAssocID="{12696A3A-7D9B-4A2D-8FEE-578894B82219}" presName="rootText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23B6FD2-D456-412E-BAB4-DCAE34B379B1}" type="pres">
      <dgm:prSet presAssocID="{12696A3A-7D9B-4A2D-8FEE-578894B82219}" presName="rootConnector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67CBC40-5DC9-476B-A440-19909A45019A}" type="pres">
      <dgm:prSet presAssocID="{12696A3A-7D9B-4A2D-8FEE-578894B82219}" presName="childShape" presStyleCnt="0"/>
      <dgm:spPr/>
    </dgm:pt>
    <dgm:pt modelId="{0D4A7BFB-66C1-41C2-A021-8DC1010DC54F}" type="pres">
      <dgm:prSet presAssocID="{45A7D4AE-C1D3-41FC-A276-95E5CA73CD73}" presName="Name13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A5D5A33-8CA6-4B18-A27C-946FC08A57E6}" type="pres">
      <dgm:prSet presAssocID="{677CCE96-1BE0-4DFA-B4E1-B3F1E275B0A5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D21FA8-8759-438B-9DDE-64AD7281CB7E}" type="pres">
      <dgm:prSet presAssocID="{7C265765-A265-49F1-A0E9-BC8576CAE15A}" presName="Name13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6AF9689C-8358-4657-8020-E76905E94E95}" type="pres">
      <dgm:prSet presAssocID="{A9244D1E-1762-4489-A291-9AE7319439C4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E7ADFA-6A44-4AFE-88C4-F32452DA0C4E}" type="pres">
      <dgm:prSet presAssocID="{DF07BD4E-C3F4-43EA-B377-BB15367B1532}" presName="root" presStyleCnt="0"/>
      <dgm:spPr/>
    </dgm:pt>
    <dgm:pt modelId="{F78F0E68-A1AB-4370-9CA8-DA53F01BC995}" type="pres">
      <dgm:prSet presAssocID="{DF07BD4E-C3F4-43EA-B377-BB15367B1532}" presName="rootComposite" presStyleCnt="0"/>
      <dgm:spPr/>
    </dgm:pt>
    <dgm:pt modelId="{53702B5F-6EB3-460D-9C03-256C9D7ACDC2}" type="pres">
      <dgm:prSet presAssocID="{DF07BD4E-C3F4-43EA-B377-BB15367B1532}" presName="rootText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CD10FA7-7CA0-420C-AB00-64AB140A9310}" type="pres">
      <dgm:prSet presAssocID="{DF07BD4E-C3F4-43EA-B377-BB15367B1532}" presName="rootConnector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7FA70E33-5264-4094-AD8E-0AE6382A5392}" type="pres">
      <dgm:prSet presAssocID="{DF07BD4E-C3F4-43EA-B377-BB15367B1532}" presName="childShape" presStyleCnt="0"/>
      <dgm:spPr/>
    </dgm:pt>
    <dgm:pt modelId="{C4B12CB4-EF1E-46B8-ADA0-CFD5D424E447}" type="pres">
      <dgm:prSet presAssocID="{E698135F-9EA5-4FBD-AE16-4D6ABDDDA56C}" presName="Name13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B16132A5-D171-49CD-B46C-6E27637138F0}" type="pres">
      <dgm:prSet presAssocID="{D67654A3-A7EB-4094-AF88-A470F02B734A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6F5C6B3-A7EC-427E-8A59-9CEDB4080F61}" srcId="{12696A3A-7D9B-4A2D-8FEE-578894B82219}" destId="{677CCE96-1BE0-4DFA-B4E1-B3F1E275B0A5}" srcOrd="0" destOrd="0" parTransId="{45A7D4AE-C1D3-41FC-A276-95E5CA73CD73}" sibTransId="{ED8492EB-66FA-4701-8AEB-7F975FC3FD8E}"/>
    <dgm:cxn modelId="{94921E3A-9E86-4D4B-9F7D-CC1FB78DF3F8}" type="presOf" srcId="{E698135F-9EA5-4FBD-AE16-4D6ABDDDA56C}" destId="{C4B12CB4-EF1E-46B8-ADA0-CFD5D424E447}" srcOrd="0" destOrd="0" presId="urn:microsoft.com/office/officeart/2005/8/layout/hierarchy3"/>
    <dgm:cxn modelId="{DC7D7CD2-36F7-4DE8-AD87-F9561B740687}" type="presOf" srcId="{D7670017-D0ED-4905-B96B-8C89977A355B}" destId="{406FA48E-3716-45D6-A5AC-8AAC6C71BFDE}" srcOrd="0" destOrd="0" presId="urn:microsoft.com/office/officeart/2005/8/layout/hierarchy3"/>
    <dgm:cxn modelId="{9A08C414-90EB-4E58-A9CA-F06209299A8F}" type="presOf" srcId="{A9244D1E-1762-4489-A291-9AE7319439C4}" destId="{6AF9689C-8358-4657-8020-E76905E94E95}" srcOrd="0" destOrd="0" presId="urn:microsoft.com/office/officeart/2005/8/layout/hierarchy3"/>
    <dgm:cxn modelId="{EA5B6C7B-C22C-4201-A54C-1F058D05BDDA}" type="presOf" srcId="{DF07BD4E-C3F4-43EA-B377-BB15367B1532}" destId="{BCD10FA7-7CA0-420C-AB00-64AB140A9310}" srcOrd="1" destOrd="0" presId="urn:microsoft.com/office/officeart/2005/8/layout/hierarchy3"/>
    <dgm:cxn modelId="{365593AE-95E5-409C-B375-155C5B250980}" type="presOf" srcId="{23E2D07D-D737-47DB-BDCD-006BE8FA1505}" destId="{F227CF7A-14CD-4525-B04D-B96D3602D1AB}" srcOrd="0" destOrd="0" presId="urn:microsoft.com/office/officeart/2005/8/layout/hierarchy3"/>
    <dgm:cxn modelId="{35AFEC28-4EEA-4DFA-B16E-D751D2A95E74}" type="presOf" srcId="{12696A3A-7D9B-4A2D-8FEE-578894B82219}" destId="{230B1365-C856-4DAF-B73C-48A18ED194F0}" srcOrd="0" destOrd="0" presId="urn:microsoft.com/office/officeart/2005/8/layout/hierarchy3"/>
    <dgm:cxn modelId="{557C82C7-58A7-4F83-A9A6-3191B989BEC9}" type="presOf" srcId="{12696A3A-7D9B-4A2D-8FEE-578894B82219}" destId="{923B6FD2-D456-412E-BAB4-DCAE34B379B1}" srcOrd="1" destOrd="0" presId="urn:microsoft.com/office/officeart/2005/8/layout/hierarchy3"/>
    <dgm:cxn modelId="{996DB168-B84E-4103-BF05-9D3DF6F5E5E9}" type="presOf" srcId="{9FD06E6A-FD65-40AF-9F55-5DCD863D60CD}" destId="{176CA07C-39EF-4420-8DBE-06EE0C72C408}" srcOrd="0" destOrd="0" presId="urn:microsoft.com/office/officeart/2005/8/layout/hierarchy3"/>
    <dgm:cxn modelId="{5C6E176D-BA0F-4C86-8CC1-FFEC0CDA01D9}" srcId="{23E2D07D-D737-47DB-BDCD-006BE8FA1505}" destId="{DF07BD4E-C3F4-43EA-B377-BB15367B1532}" srcOrd="2" destOrd="0" parTransId="{8E6B7A97-8316-40B3-A185-9F31E56BF6F8}" sibTransId="{68119CF2-9CB0-40B8-A4C9-6A1228B81499}"/>
    <dgm:cxn modelId="{DE50FD1E-EA65-4702-8FFC-7C77305E2904}" type="presOf" srcId="{D67654A3-A7EB-4094-AF88-A470F02B734A}" destId="{B16132A5-D171-49CD-B46C-6E27637138F0}" srcOrd="0" destOrd="0" presId="urn:microsoft.com/office/officeart/2005/8/layout/hierarchy3"/>
    <dgm:cxn modelId="{0FF5A53F-A1FF-4E6A-AA54-3E5FBD004828}" type="presOf" srcId="{677CCE96-1BE0-4DFA-B4E1-B3F1E275B0A5}" destId="{DA5D5A33-8CA6-4B18-A27C-946FC08A57E6}" srcOrd="0" destOrd="0" presId="urn:microsoft.com/office/officeart/2005/8/layout/hierarchy3"/>
    <dgm:cxn modelId="{A82120AC-D619-4A7A-A99F-E356BE83935E}" type="presOf" srcId="{7C265765-A265-49F1-A0E9-BC8576CAE15A}" destId="{9CD21FA8-8759-438B-9DDE-64AD7281CB7E}" srcOrd="0" destOrd="0" presId="urn:microsoft.com/office/officeart/2005/8/layout/hierarchy3"/>
    <dgm:cxn modelId="{7DE44617-71A6-4F5B-8214-182EA2557ABD}" type="presOf" srcId="{C85E52CE-5B5D-436B-A5D5-FAB7BC18B6D7}" destId="{3D50541E-5E40-45F6-BEA7-0CC9950AF91D}" srcOrd="0" destOrd="0" presId="urn:microsoft.com/office/officeart/2005/8/layout/hierarchy3"/>
    <dgm:cxn modelId="{B0D56CEA-C818-46D1-AFE2-558C2196B690}" type="presOf" srcId="{9FD06E6A-FD65-40AF-9F55-5DCD863D60CD}" destId="{99E0EC8C-9AC7-46AB-B8AB-5A756E842A66}" srcOrd="1" destOrd="0" presId="urn:microsoft.com/office/officeart/2005/8/layout/hierarchy3"/>
    <dgm:cxn modelId="{B662318F-A6C4-4285-8421-23B0C1BDC41B}" type="presOf" srcId="{C5B9F330-DF7B-4D2E-9F70-04356115026D}" destId="{009001D4-108F-4992-BAAB-CA0AFF6A46C3}" srcOrd="0" destOrd="0" presId="urn:microsoft.com/office/officeart/2005/8/layout/hierarchy3"/>
    <dgm:cxn modelId="{4E397E09-2CFA-4F73-B3F3-1FF857178D44}" srcId="{9FD06E6A-FD65-40AF-9F55-5DCD863D60CD}" destId="{D7670017-D0ED-4905-B96B-8C89977A355B}" srcOrd="1" destOrd="0" parTransId="{C85E52CE-5B5D-436B-A5D5-FAB7BC18B6D7}" sibTransId="{C3280A9C-60FB-441C-AB23-192A39CB576C}"/>
    <dgm:cxn modelId="{EF62F72C-302F-40BE-BD8E-43353024916B}" srcId="{12696A3A-7D9B-4A2D-8FEE-578894B82219}" destId="{A9244D1E-1762-4489-A291-9AE7319439C4}" srcOrd="1" destOrd="0" parTransId="{7C265765-A265-49F1-A0E9-BC8576CAE15A}" sibTransId="{E3978D44-B818-4DA4-8F03-346DE5796E05}"/>
    <dgm:cxn modelId="{7D34F30D-BF42-4C14-96D3-E70BA4EF1C04}" type="presOf" srcId="{45A7D4AE-C1D3-41FC-A276-95E5CA73CD73}" destId="{0D4A7BFB-66C1-41C2-A021-8DC1010DC54F}" srcOrd="0" destOrd="0" presId="urn:microsoft.com/office/officeart/2005/8/layout/hierarchy3"/>
    <dgm:cxn modelId="{6E520FE8-8850-40A7-A6FD-7CB123CEE21C}" srcId="{9FD06E6A-FD65-40AF-9F55-5DCD863D60CD}" destId="{C5B9F330-DF7B-4D2E-9F70-04356115026D}" srcOrd="0" destOrd="0" parTransId="{51B6AAFF-151E-43D8-AA71-FE8825700601}" sibTransId="{D136BFB4-CECF-4C95-ACDC-39E95900060C}"/>
    <dgm:cxn modelId="{41F8FFC1-D19D-4C46-8C57-954E02773BD5}" srcId="{DF07BD4E-C3F4-43EA-B377-BB15367B1532}" destId="{D67654A3-A7EB-4094-AF88-A470F02B734A}" srcOrd="0" destOrd="0" parTransId="{E698135F-9EA5-4FBD-AE16-4D6ABDDDA56C}" sibTransId="{1E461A1F-2C75-4527-A291-21AB70CCB3AC}"/>
    <dgm:cxn modelId="{50325CBC-F5AE-4BF3-B3BA-AD0E868C080A}" srcId="{23E2D07D-D737-47DB-BDCD-006BE8FA1505}" destId="{9FD06E6A-FD65-40AF-9F55-5DCD863D60CD}" srcOrd="0" destOrd="0" parTransId="{4896CDFE-ABD2-407C-9C60-5202591B1A58}" sibTransId="{950F3067-12EE-49A8-851B-F6EA0A343E66}"/>
    <dgm:cxn modelId="{55A32C88-4F94-4FE9-9963-0D8D974394B7}" srcId="{23E2D07D-D737-47DB-BDCD-006BE8FA1505}" destId="{12696A3A-7D9B-4A2D-8FEE-578894B82219}" srcOrd="1" destOrd="0" parTransId="{A89AB631-7D97-42ED-B8ED-BAAD6CAA44ED}" sibTransId="{6AB7D978-7232-4B1D-86E6-C5286C91B194}"/>
    <dgm:cxn modelId="{7C3A66A9-853B-45EC-B894-0279C01A13FE}" type="presOf" srcId="{DF07BD4E-C3F4-43EA-B377-BB15367B1532}" destId="{53702B5F-6EB3-460D-9C03-256C9D7ACDC2}" srcOrd="0" destOrd="0" presId="urn:microsoft.com/office/officeart/2005/8/layout/hierarchy3"/>
    <dgm:cxn modelId="{B980DA1C-E1B6-4FA1-A1CC-55812DE17FE3}" type="presOf" srcId="{51B6AAFF-151E-43D8-AA71-FE8825700601}" destId="{957CEC70-7080-4ABF-99D1-603CD94D5253}" srcOrd="0" destOrd="0" presId="urn:microsoft.com/office/officeart/2005/8/layout/hierarchy3"/>
    <dgm:cxn modelId="{05B0287E-BB49-41F3-B69A-58AA9EA5ABEA}" type="presParOf" srcId="{F227CF7A-14CD-4525-B04D-B96D3602D1AB}" destId="{014BE935-0093-4558-A96B-2D0A213A09D5}" srcOrd="0" destOrd="0" presId="urn:microsoft.com/office/officeart/2005/8/layout/hierarchy3"/>
    <dgm:cxn modelId="{6E35A505-9CE8-4286-979F-EC90193AFD85}" type="presParOf" srcId="{014BE935-0093-4558-A96B-2D0A213A09D5}" destId="{CC1523B0-F445-45CA-9979-2240CD54B8CB}" srcOrd="0" destOrd="0" presId="urn:microsoft.com/office/officeart/2005/8/layout/hierarchy3"/>
    <dgm:cxn modelId="{5E7056B5-46CD-427E-853E-4B9DB8E137A9}" type="presParOf" srcId="{CC1523B0-F445-45CA-9979-2240CD54B8CB}" destId="{176CA07C-39EF-4420-8DBE-06EE0C72C408}" srcOrd="0" destOrd="0" presId="urn:microsoft.com/office/officeart/2005/8/layout/hierarchy3"/>
    <dgm:cxn modelId="{3510E92A-B845-477A-A37A-80917167F2EA}" type="presParOf" srcId="{CC1523B0-F445-45CA-9979-2240CD54B8CB}" destId="{99E0EC8C-9AC7-46AB-B8AB-5A756E842A66}" srcOrd="1" destOrd="0" presId="urn:microsoft.com/office/officeart/2005/8/layout/hierarchy3"/>
    <dgm:cxn modelId="{EE211AD0-FE99-4E34-AC2D-E22FFC035A96}" type="presParOf" srcId="{014BE935-0093-4558-A96B-2D0A213A09D5}" destId="{B753BB8C-9DFC-44F5-943E-BBAF69E50324}" srcOrd="1" destOrd="0" presId="urn:microsoft.com/office/officeart/2005/8/layout/hierarchy3"/>
    <dgm:cxn modelId="{21CA2150-51D5-4A97-9EA5-3B204153CA91}" type="presParOf" srcId="{B753BB8C-9DFC-44F5-943E-BBAF69E50324}" destId="{957CEC70-7080-4ABF-99D1-603CD94D5253}" srcOrd="0" destOrd="0" presId="urn:microsoft.com/office/officeart/2005/8/layout/hierarchy3"/>
    <dgm:cxn modelId="{6A861529-7DAF-4110-844A-27F236AD3AFA}" type="presParOf" srcId="{B753BB8C-9DFC-44F5-943E-BBAF69E50324}" destId="{009001D4-108F-4992-BAAB-CA0AFF6A46C3}" srcOrd="1" destOrd="0" presId="urn:microsoft.com/office/officeart/2005/8/layout/hierarchy3"/>
    <dgm:cxn modelId="{D33E9A49-98E7-4985-BFB5-28ADD1D2C824}" type="presParOf" srcId="{B753BB8C-9DFC-44F5-943E-BBAF69E50324}" destId="{3D50541E-5E40-45F6-BEA7-0CC9950AF91D}" srcOrd="2" destOrd="0" presId="urn:microsoft.com/office/officeart/2005/8/layout/hierarchy3"/>
    <dgm:cxn modelId="{6364C881-6445-4314-9B93-FF416FAD7FF6}" type="presParOf" srcId="{B753BB8C-9DFC-44F5-943E-BBAF69E50324}" destId="{406FA48E-3716-45D6-A5AC-8AAC6C71BFDE}" srcOrd="3" destOrd="0" presId="urn:microsoft.com/office/officeart/2005/8/layout/hierarchy3"/>
    <dgm:cxn modelId="{3164C053-76AB-4B1E-97E3-AD120995BE27}" type="presParOf" srcId="{F227CF7A-14CD-4525-B04D-B96D3602D1AB}" destId="{9B488333-A4A0-45B5-84DB-2747139CC09A}" srcOrd="1" destOrd="0" presId="urn:microsoft.com/office/officeart/2005/8/layout/hierarchy3"/>
    <dgm:cxn modelId="{DD567DB3-A9DD-4A94-85A1-6474D5D72920}" type="presParOf" srcId="{9B488333-A4A0-45B5-84DB-2747139CC09A}" destId="{38094B8E-83F0-4F49-8796-58F6EEB88E52}" srcOrd="0" destOrd="0" presId="urn:microsoft.com/office/officeart/2005/8/layout/hierarchy3"/>
    <dgm:cxn modelId="{F3CB5576-B660-4C47-B09B-B70967247D0D}" type="presParOf" srcId="{38094B8E-83F0-4F49-8796-58F6EEB88E52}" destId="{230B1365-C856-4DAF-B73C-48A18ED194F0}" srcOrd="0" destOrd="0" presId="urn:microsoft.com/office/officeart/2005/8/layout/hierarchy3"/>
    <dgm:cxn modelId="{8A644F7E-70A0-4559-97A5-F6DDAFA54B59}" type="presParOf" srcId="{38094B8E-83F0-4F49-8796-58F6EEB88E52}" destId="{923B6FD2-D456-412E-BAB4-DCAE34B379B1}" srcOrd="1" destOrd="0" presId="urn:microsoft.com/office/officeart/2005/8/layout/hierarchy3"/>
    <dgm:cxn modelId="{32DA1989-D2E6-42B8-B696-F3F96818F331}" type="presParOf" srcId="{9B488333-A4A0-45B5-84DB-2747139CC09A}" destId="{E67CBC40-5DC9-476B-A440-19909A45019A}" srcOrd="1" destOrd="0" presId="urn:microsoft.com/office/officeart/2005/8/layout/hierarchy3"/>
    <dgm:cxn modelId="{D804A1DC-378A-41EE-9EF2-B8F9B16E199E}" type="presParOf" srcId="{E67CBC40-5DC9-476B-A440-19909A45019A}" destId="{0D4A7BFB-66C1-41C2-A021-8DC1010DC54F}" srcOrd="0" destOrd="0" presId="urn:microsoft.com/office/officeart/2005/8/layout/hierarchy3"/>
    <dgm:cxn modelId="{5252D93E-A750-473D-8A42-F5120C8E1EA4}" type="presParOf" srcId="{E67CBC40-5DC9-476B-A440-19909A45019A}" destId="{DA5D5A33-8CA6-4B18-A27C-946FC08A57E6}" srcOrd="1" destOrd="0" presId="urn:microsoft.com/office/officeart/2005/8/layout/hierarchy3"/>
    <dgm:cxn modelId="{963DDD25-4F55-4B4F-92AF-79F522573094}" type="presParOf" srcId="{E67CBC40-5DC9-476B-A440-19909A45019A}" destId="{9CD21FA8-8759-438B-9DDE-64AD7281CB7E}" srcOrd="2" destOrd="0" presId="urn:microsoft.com/office/officeart/2005/8/layout/hierarchy3"/>
    <dgm:cxn modelId="{C2C66C2D-F570-42BD-9353-F3AB1EB617A8}" type="presParOf" srcId="{E67CBC40-5DC9-476B-A440-19909A45019A}" destId="{6AF9689C-8358-4657-8020-E76905E94E95}" srcOrd="3" destOrd="0" presId="urn:microsoft.com/office/officeart/2005/8/layout/hierarchy3"/>
    <dgm:cxn modelId="{D2674927-BFAF-43A4-86C7-9FE0996973AF}" type="presParOf" srcId="{F227CF7A-14CD-4525-B04D-B96D3602D1AB}" destId="{C2E7ADFA-6A44-4AFE-88C4-F32452DA0C4E}" srcOrd="2" destOrd="0" presId="urn:microsoft.com/office/officeart/2005/8/layout/hierarchy3"/>
    <dgm:cxn modelId="{12EB9A19-7868-430B-B946-7EA25759600F}" type="presParOf" srcId="{C2E7ADFA-6A44-4AFE-88C4-F32452DA0C4E}" destId="{F78F0E68-A1AB-4370-9CA8-DA53F01BC995}" srcOrd="0" destOrd="0" presId="urn:microsoft.com/office/officeart/2005/8/layout/hierarchy3"/>
    <dgm:cxn modelId="{5E480D14-0A7E-4311-B643-45D104AA85FA}" type="presParOf" srcId="{F78F0E68-A1AB-4370-9CA8-DA53F01BC995}" destId="{53702B5F-6EB3-460D-9C03-256C9D7ACDC2}" srcOrd="0" destOrd="0" presId="urn:microsoft.com/office/officeart/2005/8/layout/hierarchy3"/>
    <dgm:cxn modelId="{56F27039-4FAA-4258-BFC0-0ED553D65AEE}" type="presParOf" srcId="{F78F0E68-A1AB-4370-9CA8-DA53F01BC995}" destId="{BCD10FA7-7CA0-420C-AB00-64AB140A9310}" srcOrd="1" destOrd="0" presId="urn:microsoft.com/office/officeart/2005/8/layout/hierarchy3"/>
    <dgm:cxn modelId="{E37F557D-9D88-426B-A32D-4D603907DD7F}" type="presParOf" srcId="{C2E7ADFA-6A44-4AFE-88C4-F32452DA0C4E}" destId="{7FA70E33-5264-4094-AD8E-0AE6382A5392}" srcOrd="1" destOrd="0" presId="urn:microsoft.com/office/officeart/2005/8/layout/hierarchy3"/>
    <dgm:cxn modelId="{2A2DF841-0115-4A99-B2AB-79FB26E1BFF3}" type="presParOf" srcId="{7FA70E33-5264-4094-AD8E-0AE6382A5392}" destId="{C4B12CB4-EF1E-46B8-ADA0-CFD5D424E447}" srcOrd="0" destOrd="0" presId="urn:microsoft.com/office/officeart/2005/8/layout/hierarchy3"/>
    <dgm:cxn modelId="{83901BFD-7C3F-4A22-816A-5AD667BA6753}" type="presParOf" srcId="{7FA70E33-5264-4094-AD8E-0AE6382A5392}" destId="{B16132A5-D171-49CD-B46C-6E27637138F0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890339" y="2179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 배경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25930"/>
        <a:ext cx="1412178" cy="763431"/>
      </dsp:txXfrm>
    </dsp:sp>
    <dsp:sp modelId="{E91062E8-99CC-44BD-9351-B502B345AF00}">
      <dsp:nvSpPr>
        <dsp:cNvPr id="0" name=""/>
        <dsp:cNvSpPr/>
      </dsp:nvSpPr>
      <dsp:spPr>
        <a:xfrm rot="5400000">
          <a:off x="1468129" y="833387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863797"/>
        <a:ext cx="218952" cy="212870"/>
      </dsp:txXfrm>
    </dsp:sp>
    <dsp:sp modelId="{230E31F1-27F3-4DE4-B02A-3B5184FC2BC5}">
      <dsp:nvSpPr>
        <dsp:cNvPr id="0" name=""/>
        <dsp:cNvSpPr/>
      </dsp:nvSpPr>
      <dsp:spPr>
        <a:xfrm>
          <a:off x="890339" y="1218580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데이터 분석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1242331"/>
        <a:ext cx="1412178" cy="763431"/>
      </dsp:txXfrm>
    </dsp:sp>
    <dsp:sp modelId="{C2D88C38-DF2E-4119-A6AF-A5704DF7B5C9}">
      <dsp:nvSpPr>
        <dsp:cNvPr id="0" name=""/>
        <dsp:cNvSpPr/>
      </dsp:nvSpPr>
      <dsp:spPr>
        <a:xfrm rot="5400000">
          <a:off x="1468129" y="2049787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2080197"/>
        <a:ext cx="218952" cy="212870"/>
      </dsp:txXfrm>
    </dsp:sp>
    <dsp:sp modelId="{9F16BD47-EAE8-427E-A8D7-A9EC2202457B}">
      <dsp:nvSpPr>
        <dsp:cNvPr id="0" name=""/>
        <dsp:cNvSpPr/>
      </dsp:nvSpPr>
      <dsp:spPr>
        <a:xfrm>
          <a:off x="890339" y="2434981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국내외정책</a:t>
          </a:r>
          <a:r>
            <a:rPr lang="en-US" altLang="ko-KR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/>
          </a:r>
          <a:br>
            <a:rPr lang="en-US" altLang="ko-KR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</a:b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 동향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2458732"/>
        <a:ext cx="1412178" cy="763431"/>
      </dsp:txXfrm>
    </dsp:sp>
    <dsp:sp modelId="{9C800C99-20C3-4E22-8952-E9E9E9B6CDB7}">
      <dsp:nvSpPr>
        <dsp:cNvPr id="0" name=""/>
        <dsp:cNvSpPr/>
      </dsp:nvSpPr>
      <dsp:spPr>
        <a:xfrm rot="5400000">
          <a:off x="1468129" y="3266188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3296598"/>
        <a:ext cx="218952" cy="212870"/>
      </dsp:txXfrm>
    </dsp:sp>
    <dsp:sp modelId="{0D045EFF-A2BC-41A6-9E6A-126E422A24BA}">
      <dsp:nvSpPr>
        <dsp:cNvPr id="0" name=""/>
        <dsp:cNvSpPr/>
      </dsp:nvSpPr>
      <dsp:spPr>
        <a:xfrm>
          <a:off x="890339" y="3651382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en-US" altLang="ko-KR" sz="1600" b="1" kern="1200" dirty="0" smtClean="0"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및 </a:t>
          </a: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분석적 한계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3675133"/>
        <a:ext cx="1412178" cy="763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CA07C-39EF-4420-8DBE-06EE0C72C408}">
      <dsp:nvSpPr>
        <dsp:cNvPr id="0" name=""/>
        <dsp:cNvSpPr/>
      </dsp:nvSpPr>
      <dsp:spPr>
        <a:xfrm>
          <a:off x="523628" y="1107"/>
          <a:ext cx="2504588" cy="1020548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벤치마킹 확산화 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: </a:t>
          </a: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부산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, </a:t>
          </a:r>
          <a:b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</a:b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일본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(</a:t>
          </a: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다른 해외국가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)</a:t>
          </a:r>
          <a:endParaRPr lang="ko-KR" altLang="en-US" sz="1600" b="1" kern="1200" dirty="0">
            <a:solidFill>
              <a:schemeClr val="tx1"/>
            </a:solidFill>
            <a:effectLst/>
          </a:endParaRPr>
        </a:p>
      </dsp:txBody>
      <dsp:txXfrm>
        <a:off x="553519" y="30998"/>
        <a:ext cx="2444806" cy="960766"/>
      </dsp:txXfrm>
    </dsp:sp>
    <dsp:sp modelId="{957CEC70-7080-4ABF-99D1-603CD94D5253}">
      <dsp:nvSpPr>
        <dsp:cNvPr id="0" name=""/>
        <dsp:cNvSpPr/>
      </dsp:nvSpPr>
      <dsp:spPr>
        <a:xfrm>
          <a:off x="774087" y="1021656"/>
          <a:ext cx="250458" cy="765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5411"/>
              </a:lnTo>
              <a:lnTo>
                <a:pt x="250458" y="765411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001D4-108F-4992-BAAB-CA0AFF6A46C3}">
      <dsp:nvSpPr>
        <dsp:cNvPr id="0" name=""/>
        <dsp:cNvSpPr/>
      </dsp:nvSpPr>
      <dsp:spPr>
        <a:xfrm>
          <a:off x="1024546" y="1276793"/>
          <a:ext cx="1632877" cy="1020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각종 혜택 추가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054437" y="1306684"/>
        <a:ext cx="1573095" cy="960766"/>
      </dsp:txXfrm>
    </dsp:sp>
    <dsp:sp modelId="{3D50541E-5E40-45F6-BEA7-0CC9950AF91D}">
      <dsp:nvSpPr>
        <dsp:cNvPr id="0" name=""/>
        <dsp:cNvSpPr/>
      </dsp:nvSpPr>
      <dsp:spPr>
        <a:xfrm>
          <a:off x="774087" y="1021656"/>
          <a:ext cx="250458" cy="2378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8265"/>
              </a:lnTo>
              <a:lnTo>
                <a:pt x="250458" y="2378265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FA48E-3716-45D6-A5AC-8AAC6C71BFDE}">
      <dsp:nvSpPr>
        <dsp:cNvPr id="0" name=""/>
        <dsp:cNvSpPr/>
      </dsp:nvSpPr>
      <dsp:spPr>
        <a:xfrm>
          <a:off x="1024546" y="2552478"/>
          <a:ext cx="1632877" cy="16948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latin typeface="나눔스퀘어라운드 Regular" pitchFamily="50" charset="-127"/>
              <a:ea typeface="나눔스퀘어라운드 Regular" pitchFamily="50" charset="-127"/>
            </a:rPr>
            <a:t>주정부 공무원 및 의료진이 신체적</a:t>
          </a:r>
          <a:r>
            <a:rPr lang="en-US" altLang="ko-KR" sz="1200" kern="1200" dirty="0" smtClean="0">
              <a:latin typeface="나눔스퀘어라운드 Regular" pitchFamily="50" charset="-127"/>
              <a:ea typeface="나눔스퀘어라운드 Regular" pitchFamily="50" charset="-127"/>
            </a:rPr>
            <a:t>/</a:t>
          </a:r>
          <a:r>
            <a:rPr lang="ko-KR" altLang="en-US" sz="1200" kern="1200" dirty="0" smtClean="0">
              <a:latin typeface="나눔스퀘어라운드 Regular" pitchFamily="50" charset="-127"/>
              <a:ea typeface="나눔스퀘어라운드 Regular" pitchFamily="50" charset="-127"/>
            </a:rPr>
            <a:t>인지적 장애가 있는 고령운전자의 판단능력을 위해 사용하는 판단 지침 및 의료 지침서를 개발하여 제공</a:t>
          </a:r>
          <a:r>
            <a:rPr lang="en-US" altLang="ko-KR" sz="1200" kern="1200" dirty="0" smtClean="0">
              <a:latin typeface="나눔스퀘어라운드 Regular" pitchFamily="50" charset="-127"/>
              <a:ea typeface="나눔스퀘어라운드 Regular" pitchFamily="50" charset="-127"/>
            </a:rPr>
            <a:t>.</a:t>
          </a:r>
          <a:endParaRPr lang="ko-KR" altLang="en-US" sz="12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072371" y="2600303"/>
        <a:ext cx="1537227" cy="1599235"/>
      </dsp:txXfrm>
    </dsp:sp>
    <dsp:sp modelId="{230B1365-C856-4DAF-B73C-48A18ED194F0}">
      <dsp:nvSpPr>
        <dsp:cNvPr id="0" name=""/>
        <dsp:cNvSpPr/>
      </dsp:nvSpPr>
      <dsp:spPr>
        <a:xfrm>
          <a:off x="3538491" y="1107"/>
          <a:ext cx="2041096" cy="1020548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벤치마킹 우선 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/>
          </a:r>
          <a:b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</a:b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지역 추천</a:t>
          </a:r>
          <a:endParaRPr lang="ko-KR" altLang="en-US" sz="1600" b="1" kern="1200" dirty="0">
            <a:solidFill>
              <a:schemeClr val="tx1"/>
            </a:solidFill>
            <a:effectLst/>
          </a:endParaRPr>
        </a:p>
      </dsp:txBody>
      <dsp:txXfrm>
        <a:off x="3568382" y="30998"/>
        <a:ext cx="1981314" cy="960766"/>
      </dsp:txXfrm>
    </dsp:sp>
    <dsp:sp modelId="{0D4A7BFB-66C1-41C2-A021-8DC1010DC54F}">
      <dsp:nvSpPr>
        <dsp:cNvPr id="0" name=""/>
        <dsp:cNvSpPr/>
      </dsp:nvSpPr>
      <dsp:spPr>
        <a:xfrm>
          <a:off x="3742601" y="1021656"/>
          <a:ext cx="204109" cy="765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5411"/>
              </a:lnTo>
              <a:lnTo>
                <a:pt x="204109" y="765411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D5A33-8CA6-4B18-A27C-946FC08A57E6}">
      <dsp:nvSpPr>
        <dsp:cNvPr id="0" name=""/>
        <dsp:cNvSpPr/>
      </dsp:nvSpPr>
      <dsp:spPr>
        <a:xfrm>
          <a:off x="3946710" y="1276793"/>
          <a:ext cx="1632877" cy="1020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3976601" y="1306684"/>
        <a:ext cx="1573095" cy="960766"/>
      </dsp:txXfrm>
    </dsp:sp>
    <dsp:sp modelId="{9CD21FA8-8759-438B-9DDE-64AD7281CB7E}">
      <dsp:nvSpPr>
        <dsp:cNvPr id="0" name=""/>
        <dsp:cNvSpPr/>
      </dsp:nvSpPr>
      <dsp:spPr>
        <a:xfrm>
          <a:off x="3742601" y="1021656"/>
          <a:ext cx="204109" cy="2041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1096"/>
              </a:lnTo>
              <a:lnTo>
                <a:pt x="204109" y="2041096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689C-8358-4657-8020-E76905E94E95}">
      <dsp:nvSpPr>
        <dsp:cNvPr id="0" name=""/>
        <dsp:cNvSpPr/>
      </dsp:nvSpPr>
      <dsp:spPr>
        <a:xfrm>
          <a:off x="3946710" y="2552478"/>
          <a:ext cx="1632877" cy="1020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3976601" y="2582369"/>
        <a:ext cx="1573095" cy="960766"/>
      </dsp:txXfrm>
    </dsp:sp>
    <dsp:sp modelId="{53702B5F-6EB3-460D-9C03-256C9D7ACDC2}">
      <dsp:nvSpPr>
        <dsp:cNvPr id="0" name=""/>
        <dsp:cNvSpPr/>
      </dsp:nvSpPr>
      <dsp:spPr>
        <a:xfrm>
          <a:off x="6089861" y="1107"/>
          <a:ext cx="2041096" cy="1020548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분석적 한계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6119752" y="30998"/>
        <a:ext cx="1981314" cy="960766"/>
      </dsp:txXfrm>
    </dsp:sp>
    <dsp:sp modelId="{C4B12CB4-EF1E-46B8-ADA0-CFD5D424E447}">
      <dsp:nvSpPr>
        <dsp:cNvPr id="0" name=""/>
        <dsp:cNvSpPr/>
      </dsp:nvSpPr>
      <dsp:spPr>
        <a:xfrm>
          <a:off x="6293971" y="1021656"/>
          <a:ext cx="204109" cy="765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5411"/>
              </a:lnTo>
              <a:lnTo>
                <a:pt x="204109" y="765411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132A5-D171-49CD-B46C-6E27637138F0}">
      <dsp:nvSpPr>
        <dsp:cNvPr id="0" name=""/>
        <dsp:cNvSpPr/>
      </dsp:nvSpPr>
      <dsp:spPr>
        <a:xfrm>
          <a:off x="6498081" y="1276793"/>
          <a:ext cx="1632877" cy="1020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0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데이터 세분화</a:t>
          </a:r>
          <a:r>
            <a:rPr lang="en-US" altLang="ko-KR" sz="1600" b="0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/>
          </a:r>
          <a:br>
            <a:rPr lang="en-US" altLang="ko-KR" sz="1600" b="0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</a:br>
          <a:r>
            <a:rPr lang="ko-KR" altLang="en-US" sz="1600" b="0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필요</a:t>
          </a:r>
          <a:endParaRPr lang="ko-KR" altLang="en-US" sz="1600" b="0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6527972" y="1306684"/>
        <a:ext cx="1573095" cy="960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4763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74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749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749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93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nga.com/ISSUE/Vote2016/News?m=view&amp;date=20190521&amp;gid=95633331" TargetMode="External"/><Relationship Id="rId2" Type="http://schemas.openxmlformats.org/officeDocument/2006/relationships/hyperlink" Target="http://news.chosun.com/site/data/html_dir/2018/09/25/2018092500199.html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5" name="Google Shape;311;p12"/>
          <p:cNvSpPr txBox="1">
            <a:spLocks/>
          </p:cNvSpPr>
          <p:nvPr/>
        </p:nvSpPr>
        <p:spPr>
          <a:xfrm>
            <a:off x="323528" y="682929"/>
            <a:ext cx="4536504" cy="237626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고</a:t>
            </a:r>
            <a:r>
              <a:rPr lang="ko-KR" altLang="en-US" sz="4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령</a:t>
            </a: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운전자</a:t>
            </a:r>
            <a:endParaRPr lang="en-US" altLang="ko-KR" sz="4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사고 분석</a:t>
            </a: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/>
            </a:r>
            <a:b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</a:br>
            <a:endParaRPr lang="ko-KR" altLang="en-US" sz="4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039" y="305919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4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조 오진영</a:t>
            </a:r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이희철</a:t>
            </a:r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최준혁</a:t>
            </a:r>
            <a:endParaRPr lang="ko-KR" altLang="en-US" sz="1600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7" r="8181" b="11807"/>
          <a:stretch/>
        </p:blipFill>
        <p:spPr bwMode="auto">
          <a:xfrm>
            <a:off x="3148079" y="1492068"/>
            <a:ext cx="792088" cy="75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oogle Shape;796;p37"/>
          <p:cNvGrpSpPr/>
          <p:nvPr/>
        </p:nvGrpSpPr>
        <p:grpSpPr>
          <a:xfrm>
            <a:off x="3109324" y="682929"/>
            <a:ext cx="792088" cy="575816"/>
            <a:chOff x="5275975" y="4344850"/>
            <a:chExt cx="470150" cy="398125"/>
          </a:xfrm>
        </p:grpSpPr>
        <p:sp>
          <p:nvSpPr>
            <p:cNvPr id="11" name="Google Shape;797;p3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8;p3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9;p3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515356" y="-2700427"/>
            <a:ext cx="4731852" cy="9287023"/>
            <a:chOff x="5515356" y="-2700427"/>
            <a:chExt cx="4731852" cy="9287023"/>
          </a:xfrm>
          <a:blipFill>
            <a:blip r:embed="rId4"/>
            <a:stretch>
              <a:fillRect/>
            </a:stretch>
          </a:blipFill>
        </p:grpSpPr>
        <p:sp>
          <p:nvSpPr>
            <p:cNvPr id="2" name="모서리가 둥근 직사각형 1"/>
            <p:cNvSpPr/>
            <p:nvPr/>
          </p:nvSpPr>
          <p:spPr>
            <a:xfrm rot="18334527">
              <a:off x="3344530" y="73772"/>
              <a:ext cx="4910951" cy="569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8331703">
              <a:off x="3400481" y="87429"/>
              <a:ext cx="6286274" cy="7105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331703">
              <a:off x="3701168" y="754169"/>
              <a:ext cx="6621485" cy="914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8331703">
              <a:off x="4299685" y="1540553"/>
              <a:ext cx="6721467" cy="11978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8331703">
              <a:off x="5747402" y="2086790"/>
              <a:ext cx="6721467" cy="22781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46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7000">
              <a:srgbClr val="85C2FF"/>
            </a:gs>
            <a:gs pos="91000">
              <a:srgbClr val="C4D6EB"/>
            </a:gs>
            <a:gs pos="100000">
              <a:srgbClr val="FFEBFA"/>
            </a:gs>
          </a:gsLst>
          <a:lin ang="5400000" scaled="0"/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2843808" y="1923678"/>
            <a:ext cx="3384376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국내외 정책 동향</a:t>
            </a:r>
            <a:endParaRPr lang="ko-KR" altLang="en-US" sz="36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1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8" y="257198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 정책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Google Shape;318;p13"/>
          <p:cNvSpPr txBox="1">
            <a:spLocks/>
          </p:cNvSpPr>
          <p:nvPr/>
        </p:nvSpPr>
        <p:spPr>
          <a:xfrm>
            <a:off x="269506" y="987634"/>
            <a:ext cx="6318718" cy="3599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부산광역시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정책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시행결과</a:t>
            </a:r>
            <a:endParaRPr lang="ko-KR" altLang="en-US" sz="16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36317" y="1536601"/>
            <a:ext cx="83660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부산시에서 면허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반납 운전자에게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음식점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1120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곳을 포함해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2200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개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상업시설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병원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목욕탕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안경점 등등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요금할인 혜택을 주고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kumimoji="1"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올해</a:t>
            </a:r>
            <a:r>
              <a:rPr kumimoji="1"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, </a:t>
            </a:r>
            <a:r>
              <a:rPr kumimoji="1" lang="ko-KR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4</a:t>
            </a:r>
            <a:r>
              <a:rPr kumimoji="1" lang="ko-KR" altLang="ko-KR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달 만에 4800명이 면허를 자진 </a:t>
            </a:r>
            <a:r>
              <a:rPr kumimoji="1" lang="ko-KR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반납.</a:t>
            </a:r>
            <a:endParaRPr kumimoji="1" lang="en-US" altLang="ko-KR" dirty="0" smtClean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  <a:cs typeface="굴림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박진옥 부산시 교통혁신본부장은 “부산에서 고령 운전자가 유발한 교통 사망자 수는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2017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36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명에서 제도 시행 이후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21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명으로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41%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나 줄었다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  <a:endParaRPr lang="en-US" altLang="ko-KR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506" y="4268791"/>
            <a:ext cx="7038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출처 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2"/>
              </a:rPr>
              <a:t>http://</a:t>
            </a:r>
            <a:r>
              <a:rPr lang="en-US" altLang="ko-KR" sz="1000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2"/>
              </a:rPr>
              <a:t>news.chosun.com/site/data/html_dir/2018/09/25/2018092500199.html</a:t>
            </a:r>
            <a:endParaRPr lang="en-US" altLang="ko-KR" sz="1000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3"/>
              </a:rPr>
              <a:t>http://www.donga.com/ISSUE/Vote2016/News?m=view&amp;date=20190521&amp;gid=95633331</a:t>
            </a:r>
            <a:endParaRPr lang="ko-KR" altLang="en-US" sz="1000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9290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195054" y="771550"/>
            <a:ext cx="4127356" cy="426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>
                <a:latin typeface="나눔스퀘어라운드 Regular" pitchFamily="50" charset="-127"/>
                <a:ea typeface="나눔스퀘어라운드 Regular" pitchFamily="50" charset="-127"/>
              </a:rPr>
              <a:t>고속도로안전국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(NHTSA)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은 고령운전자를 대상으로 교통안전계획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(2005)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을 발표하였다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면허갱신 주기가 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3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년 이하로 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제한되며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신체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인지검사 도로 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주행시험 등을 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요구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주정부 공무원 및 의료진이 신체적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/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인지적 장애가 있는 고령운전자의 판단능력을 위해 사용하는 판단 지침 및 의료 지침서를 개발하여 제공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교차로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고속도로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err="1" smtClean="0">
                <a:latin typeface="나눔스퀘어라운드 Regular" pitchFamily="50" charset="-127"/>
                <a:ea typeface="나눔스퀘어라운드 Regular" pitchFamily="50" charset="-127"/>
              </a:rPr>
              <a:t>입출구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 신규도로에서 고령운전자 안전을 위한 도로 디자인을 행정 지침화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도로안전재단은 정보통신기술회사와 </a:t>
            </a:r>
            <a:r>
              <a:rPr lang="ko-KR" altLang="en-US" dirty="0" err="1" smtClean="0">
                <a:latin typeface="나눔스퀘어라운드 Regular" pitchFamily="50" charset="-127"/>
                <a:ea typeface="나눔스퀘어라운드 Regular" pitchFamily="50" charset="-127"/>
              </a:rPr>
              <a:t>파트너십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 관계를 맺고 고령운전자 안전을 위한 도로교통 안전정보 센터를 설립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72000" y="905766"/>
            <a:ext cx="4572000" cy="36160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고령운전자들의 면허 갱신 요건은 주마다 다르다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.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일반 면허 갱신 주기는 </a:t>
            </a:r>
            <a:r>
              <a:rPr lang="ko-KR" altLang="en-US" dirty="0" err="1">
                <a:latin typeface="나눔스퀘어라운드 Regular" pitchFamily="50" charset="-127"/>
                <a:ea typeface="나눔스퀘어라운드 Regular" pitchFamily="50" charset="-127"/>
              </a:rPr>
              <a:t>주별로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 보통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4~10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년이지만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고령자 운전 면허는 최소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1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(</a:t>
            </a:r>
            <a:r>
              <a:rPr lang="ko-KR" altLang="en-US" dirty="0" err="1">
                <a:latin typeface="나눔스퀘어라운드 Regular" pitchFamily="50" charset="-127"/>
                <a:ea typeface="나눔스퀘어라운드 Regular" pitchFamily="50" charset="-127"/>
              </a:rPr>
              <a:t>일리노이주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, 87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세 이상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)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부터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6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(</a:t>
            </a:r>
            <a:r>
              <a:rPr lang="ko-KR" altLang="en-US" dirty="0" err="1">
                <a:latin typeface="나눔스퀘어라운드 Regular" pitchFamily="50" charset="-127"/>
                <a:ea typeface="나눔스퀘어라운드 Regular" pitchFamily="50" charset="-127"/>
              </a:rPr>
              <a:t>플로리다주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)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까지 다양하다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고령운전자들은 운전 적성검사도 받아야 하는데 </a:t>
            </a:r>
            <a:r>
              <a:rPr lang="ko-KR" altLang="en-US" dirty="0" err="1">
                <a:latin typeface="나눔스퀘어라운드 Regular" pitchFamily="50" charset="-127"/>
                <a:ea typeface="나눔스퀘어라운드 Regular" pitchFamily="50" charset="-127"/>
              </a:rPr>
              <a:t>캘리포니아주와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dirty="0" err="1">
                <a:latin typeface="나눔스퀘어라운드 Regular" pitchFamily="50" charset="-127"/>
                <a:ea typeface="나눔스퀘어라운드 Regular" pitchFamily="50" charset="-127"/>
              </a:rPr>
              <a:t>코네티컷주는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 무조건 </a:t>
            </a:r>
            <a:r>
              <a:rPr lang="ko-KR" altLang="en-US" dirty="0" err="1">
                <a:latin typeface="나눔스퀘어라운드 Regular" pitchFamily="50" charset="-127"/>
                <a:ea typeface="나눔스퀘어라운드 Regular" pitchFamily="50" charset="-127"/>
              </a:rPr>
              <a:t>교통안전국을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 운전자 본인이 직접 방문해 </a:t>
            </a:r>
            <a:r>
              <a:rPr lang="ko-KR" altLang="en-US" dirty="0" err="1">
                <a:latin typeface="나눔스퀘어라운드 Regular" pitchFamily="50" charset="-127"/>
                <a:ea typeface="나눔스퀘어라운드 Regular" pitchFamily="50" charset="-127"/>
              </a:rPr>
              <a:t>검사받아야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 한다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. </a:t>
            </a:r>
            <a:r>
              <a:rPr lang="ko-KR" altLang="en-US" dirty="0" err="1">
                <a:latin typeface="나눔스퀘어라운드 Regular" pitchFamily="50" charset="-127"/>
                <a:ea typeface="나눔스퀘어라운드 Regular" pitchFamily="50" charset="-127"/>
              </a:rPr>
              <a:t>뉴저지주와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dirty="0" err="1">
                <a:latin typeface="나눔스퀘어라운드 Regular" pitchFamily="50" charset="-127"/>
                <a:ea typeface="나눔스퀘어라운드 Regular" pitchFamily="50" charset="-127"/>
              </a:rPr>
              <a:t>오리건주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 등은 “해당 운전자가 고령이지만 운전하는 데 지장이 없다”는 의사 소견서를 반드시 제출해야 면허를 갱신할 수 있다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</a:b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</a:br>
            <a:endParaRPr lang="ko-KR" altLang="en-US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8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9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325;p14"/>
          <p:cNvSpPr txBox="1">
            <a:spLocks/>
          </p:cNvSpPr>
          <p:nvPr/>
        </p:nvSpPr>
        <p:spPr>
          <a:xfrm>
            <a:off x="537126" y="286298"/>
            <a:ext cx="3962865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미국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4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37126" y="286298"/>
            <a:ext cx="3962865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프랑스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영국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외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2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개국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1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2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25994"/>
            <a:ext cx="3838600" cy="139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5815" y="987574"/>
            <a:ext cx="46442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프랑스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담당 전문의의 의학적인 조언을 통하여 운전가능 여부를 판단할 수 있도록 관련 시스템을 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정비</a:t>
            </a:r>
            <a:endParaRPr lang="en-US" altLang="ko-KR" dirty="0">
              <a:latin typeface="나눔스퀘어라운드 Regular" pitchFamily="50" charset="-127"/>
              <a:ea typeface="나눔스퀘어라운드 Regular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뉴질랜드와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덴마크에서는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75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세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아일랜드에선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70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세가 되면 운전자는 반드시 자신의 운전능력을 경찰과 의료진으로부터 </a:t>
            </a:r>
            <a:r>
              <a:rPr lang="ko-KR" altLang="en-US" dirty="0" err="1">
                <a:latin typeface="나눔스퀘어라운드 Regular" pitchFamily="50" charset="-127"/>
                <a:ea typeface="나눔스퀘어라운드 Regular" pitchFamily="50" charset="-127"/>
              </a:rPr>
              <a:t>평가받고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 면허를 갱신해야 한다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. </a:t>
            </a:r>
            <a:endParaRPr lang="en-US" altLang="ko-KR" dirty="0" smtClean="0">
              <a:latin typeface="나눔스퀘어라운드 Regular" pitchFamily="50" charset="-127"/>
              <a:ea typeface="나눔스퀘어라운드 Regular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영국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교통안전교육을 </a:t>
            </a:r>
            <a:r>
              <a:rPr lang="ko-KR" altLang="en-US" dirty="0" err="1">
                <a:latin typeface="나눔스퀘어라운드 Regular" pitchFamily="50" charset="-127"/>
                <a:ea typeface="나눔스퀘어라운드 Regular" pitchFamily="50" charset="-127"/>
              </a:rPr>
              <a:t>자치주별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 도는 전문 교육기관에 위탁하여 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제공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. SAGE(safer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driving with age),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자동차협회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(Automobile Association),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고급운전자 협회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(</a:t>
            </a:r>
            <a:r>
              <a:rPr lang="en-US" altLang="ko-KR" dirty="0" err="1">
                <a:latin typeface="나눔스퀘어라운드 Regular" pitchFamily="50" charset="-127"/>
                <a:ea typeface="나눔스퀘어라운드 Regular" pitchFamily="50" charset="-127"/>
              </a:rPr>
              <a:t>Institue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 of Advanced Motorists)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altLang="ko-KR" dirty="0" smtClean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6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325;p14"/>
          <p:cNvSpPr txBox="1">
            <a:spLocks/>
          </p:cNvSpPr>
          <p:nvPr/>
        </p:nvSpPr>
        <p:spPr>
          <a:xfrm>
            <a:off x="537127" y="286298"/>
            <a:ext cx="3240360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일본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2400" dirty="0" err="1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초고령사회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7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8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77129" y="850581"/>
            <a:ext cx="7003183" cy="264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일본에서는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70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세 이상 고령운전자들에 대해 면허 갱신 주기를 차등화하고 있다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. 70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세 미만은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5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, 70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세는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4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, 71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세 이상은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3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년이다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. 70~74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세 운전자들은 고령자 운전 교육도 이수해야 한다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. 75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세 이상 운전자는 면허를 갱신하려면 인지 기능 검사를 통과해야 하는데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이 검사에서 치매 판정을 받으면 면허는 취소된다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  <a:b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</a:br>
            <a:endParaRPr lang="en-US" altLang="ko-KR" dirty="0" smtClean="0">
              <a:latin typeface="나눔스퀘어라운드 Regular" pitchFamily="50" charset="-127"/>
              <a:ea typeface="나눔스퀘어라운드 Regular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1998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년부터 면허를 반납하면 ‘운전 경력 증명서’를 발급해 주는데 이들에게는 대중교통 무료 이용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이사 요금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10%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할인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정기예금 추가 금리 적용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관광 패키지 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할인</a:t>
            </a:r>
            <a:r>
              <a:rPr lang="en-US" altLang="ko-KR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택시요금이나 전동휠체어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·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보청기 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등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각종 혜택을 제공한다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78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9" y="257198"/>
            <a:ext cx="3240360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분석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결론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Google Shape;318;p13"/>
          <p:cNvSpPr txBox="1">
            <a:spLocks/>
          </p:cNvSpPr>
          <p:nvPr/>
        </p:nvSpPr>
        <p:spPr>
          <a:xfrm>
            <a:off x="323528" y="987634"/>
            <a:ext cx="5976664" cy="51931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endParaRPr lang="ko-KR" altLang="en-US" sz="18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627784" y="2499742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무엇을 넣을지 모르겠다 카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11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 txBox="1">
            <a:spLocks noGrp="1"/>
          </p:cNvSpPr>
          <p:nvPr>
            <p:ph type="title"/>
          </p:nvPr>
        </p:nvSpPr>
        <p:spPr>
          <a:xfrm>
            <a:off x="683568" y="94822"/>
            <a:ext cx="3168352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lt1"/>
                </a:solidFill>
                <a:latin typeface="나눔스퀘어라운드 Bold" pitchFamily="50" charset="-127"/>
                <a:ea typeface="나눔스퀘어라운드 Bold" pitchFamily="50" charset="-127"/>
              </a:rPr>
              <a:t>정책 제시 및 한계점</a:t>
            </a:r>
            <a:endParaRPr sz="2800" dirty="0">
              <a:solidFill>
                <a:schemeClr val="lt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3452919226"/>
              </p:ext>
            </p:extLst>
          </p:nvPr>
        </p:nvGraphicFramePr>
        <p:xfrm>
          <a:off x="296846" y="699542"/>
          <a:ext cx="8654587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9" name="Google Shape;664;p37"/>
          <p:cNvGrpSpPr/>
          <p:nvPr/>
        </p:nvGrpSpPr>
        <p:grpSpPr>
          <a:xfrm>
            <a:off x="242528" y="126441"/>
            <a:ext cx="368551" cy="368551"/>
            <a:chOff x="2594325" y="1627175"/>
            <a:chExt cx="440850" cy="440850"/>
          </a:xfrm>
          <a:solidFill>
            <a:schemeClr val="bg1"/>
          </a:solidFill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8" y="257198"/>
            <a:ext cx="4073449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참고 문헌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분석 데이터</a:t>
            </a:r>
            <a:r>
              <a:rPr lang="en-US" altLang="ko-KR" sz="2400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및 도구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참고문헌</a:t>
            </a:r>
            <a:endParaRPr lang="ko-KR" altLang="en-US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2777505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분석 데이터</a:t>
            </a:r>
            <a:endParaRPr lang="ko-KR" altLang="en-US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20484"/>
              </p:ext>
            </p:extLst>
          </p:nvPr>
        </p:nvGraphicFramePr>
        <p:xfrm>
          <a:off x="415821" y="3291830"/>
          <a:ext cx="4804251" cy="1483360"/>
        </p:xfrm>
        <a:graphic>
          <a:graphicData uri="http://schemas.openxmlformats.org/drawingml/2006/table">
            <a:tbl>
              <a:tblPr firstRow="1" bandRow="1">
                <a:tableStyleId>{671603D5-8085-48BA-8230-530EFC16D3E5}</a:tableStyleId>
              </a:tblPr>
              <a:tblGrid>
                <a:gridCol w="2932043"/>
                <a:gridCol w="1008112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바른고딕" pitchFamily="50" charset="-127"/>
                          <a:ea typeface="나눔바른고딕" pitchFamily="50" charset="-127"/>
                        </a:rPr>
                        <a:t>데이터명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출처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기준년도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인구데이터 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행정안전부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교통사고 데이터 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도로교통공단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기상 데이터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기상청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6902872" y="1099795"/>
            <a:ext cx="2014121" cy="3062807"/>
            <a:chOff x="6419672" y="1779662"/>
            <a:chExt cx="2014121" cy="306280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672" y="1779662"/>
              <a:ext cx="2014120" cy="2427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8" t="14166" r="4160" b="17246"/>
            <a:stretch/>
          </p:blipFill>
          <p:spPr bwMode="auto">
            <a:xfrm>
              <a:off x="6419673" y="4207396"/>
              <a:ext cx="2014120" cy="635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6902873" y="811763"/>
            <a:ext cx="2014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사용도구</a:t>
            </a:r>
            <a:endParaRPr lang="ko-KR" altLang="en-US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4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/>
          <p:nvPr/>
        </p:nvSpPr>
        <p:spPr>
          <a:xfrm>
            <a:off x="1619672" y="267494"/>
            <a:ext cx="5744376" cy="44084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50" name="Google Shape;550;p33"/>
          <p:cNvSpPr txBox="1">
            <a:spLocks noGrp="1"/>
          </p:cNvSpPr>
          <p:nvPr>
            <p:ph type="body" idx="4294967295"/>
          </p:nvPr>
        </p:nvSpPr>
        <p:spPr>
          <a:xfrm>
            <a:off x="2267744" y="627534"/>
            <a:ext cx="4355112" cy="2998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질문 있으신가요</a:t>
            </a:r>
            <a:r>
              <a:rPr lang="en-US" altLang="ko-KR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?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masz</a:t>
            </a:r>
            <a:r>
              <a:rPr lang="en-US" altLang="ko-KR" dirty="0"/>
              <a:t> </a:t>
            </a:r>
            <a:r>
              <a:rPr lang="en-US" altLang="ko-KR" dirty="0" err="1"/>
              <a:t>pytanie</a:t>
            </a:r>
            <a:r>
              <a:rPr lang="en-US" altLang="ko-KR" dirty="0" smtClean="0"/>
              <a:t>?</a:t>
            </a:r>
          </a:p>
          <a:p>
            <a:pPr marL="0" lvl="0" indent="0" algn="ctr">
              <a:buNone/>
            </a:pPr>
            <a:r>
              <a:rPr lang="vi-VN" altLang="ko-KR" dirty="0"/>
              <a:t>Bạn có câu hỏi nào không</a:t>
            </a:r>
            <a:r>
              <a:rPr lang="vi-VN" altLang="ko-KR" dirty="0" smtClean="0"/>
              <a:t>?</a:t>
            </a:r>
            <a:endParaRPr lang="en-US" altLang="ko-KR" dirty="0" smtClean="0"/>
          </a:p>
          <a:p>
            <a:pPr marL="0" lvl="0" indent="0" algn="ctr">
              <a:buNone/>
            </a:pPr>
            <a:r>
              <a:rPr lang="es-ES" altLang="ko-KR" dirty="0"/>
              <a:t>Tienes una pregunta</a:t>
            </a:r>
            <a:r>
              <a:rPr lang="es-ES" altLang="ko-KR" dirty="0" smtClean="0"/>
              <a:t>?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你有问题</a:t>
            </a:r>
            <a:r>
              <a:rPr lang="zh-CN" altLang="en-US" dirty="0" smtClean="0"/>
              <a:t>吗</a:t>
            </a:r>
            <a:endParaRPr lang="en-US" altLang="zh-CN" dirty="0" smtClean="0"/>
          </a:p>
          <a:p>
            <a:pPr marL="0" lvl="0" indent="0" algn="ctr">
              <a:buNone/>
            </a:pPr>
            <a:r>
              <a:rPr lang="ja-JP" altLang="en-US" dirty="0">
                <a:latin typeface="MS Gothic" pitchFamily="49" charset="-128"/>
                <a:ea typeface="MS Gothic" pitchFamily="49" charset="-128"/>
              </a:rPr>
              <a:t>質問ありますか</a:t>
            </a:r>
            <a:r>
              <a:rPr lang="ja-JP" altLang="en-US" dirty="0" smtClean="0">
                <a:latin typeface="MS Gothic" pitchFamily="49" charset="-128"/>
                <a:ea typeface="MS Gothic" pitchFamily="49" charset="-128"/>
              </a:rPr>
              <a:t>？</a:t>
            </a:r>
            <a:endParaRPr lang="en-US" altLang="ja-JP" dirty="0" smtClean="0">
              <a:latin typeface="MS Gothic" pitchFamily="49" charset="-128"/>
              <a:ea typeface="MS Gothic" pitchFamily="49" charset="-128"/>
            </a:endParaRPr>
          </a:p>
          <a:p>
            <a:pPr marL="0" lvl="0" indent="0" algn="ctr">
              <a:buNone/>
            </a:pPr>
            <a:r>
              <a:rPr 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Any questions?</a:t>
            </a:r>
            <a:endParaRPr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2;p18"/>
          <p:cNvSpPr txBox="1">
            <a:spLocks/>
          </p:cNvSpPr>
          <p:nvPr/>
        </p:nvSpPr>
        <p:spPr>
          <a:xfrm>
            <a:off x="1547664" y="1273243"/>
            <a:ext cx="5754900" cy="195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/>
            </a:r>
            <a:b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집중해 주셔서 감사합니다</a:t>
            </a:r>
            <a:r>
              <a:rPr lang="en-US" altLang="ko-KR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!</a:t>
            </a:r>
            <a:endParaRPr lang="ko-KR" altLang="en-US" sz="60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Google Shape;698;p37"/>
          <p:cNvSpPr/>
          <p:nvPr/>
        </p:nvSpPr>
        <p:spPr>
          <a:xfrm>
            <a:off x="6516216" y="2353570"/>
            <a:ext cx="936104" cy="864096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DEBCF"/>
            </a:gs>
            <a:gs pos="93000">
              <a:srgbClr val="9CB86E"/>
            </a:gs>
            <a:gs pos="100000">
              <a:srgbClr val="156B13"/>
            </a:gs>
          </a:gsLst>
          <a:lin ang="8100000" scaled="1"/>
          <a:tileRect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647564" y="90991"/>
            <a:ext cx="3587400" cy="5040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진행 개요</a:t>
            </a:r>
            <a:endParaRPr sz="24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fld>
            <a:endParaRPr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928081274"/>
              </p:ext>
            </p:extLst>
          </p:nvPr>
        </p:nvGraphicFramePr>
        <p:xfrm>
          <a:off x="2915816" y="537011"/>
          <a:ext cx="324036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oogle Shape;664;p37"/>
          <p:cNvGrpSpPr/>
          <p:nvPr/>
        </p:nvGrpSpPr>
        <p:grpSpPr>
          <a:xfrm>
            <a:off x="179512" y="195486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8;p13"/>
          <p:cNvSpPr txBox="1">
            <a:spLocks/>
          </p:cNvSpPr>
          <p:nvPr/>
        </p:nvSpPr>
        <p:spPr>
          <a:xfrm>
            <a:off x="121037" y="843558"/>
            <a:ext cx="4883011" cy="72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“2017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년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8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월 전체인구 중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65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세 이상 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</a:b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인구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비율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14%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를 넘는 고령사회에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진입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 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</a:p>
        </p:txBody>
      </p:sp>
      <p:sp>
        <p:nvSpPr>
          <p:cNvPr id="325" name="Google Shape;325;p14"/>
          <p:cNvSpPr txBox="1">
            <a:spLocks noGrp="1"/>
          </p:cNvSpPr>
          <p:nvPr>
            <p:ph type="ctrTitle" idx="4294967295"/>
          </p:nvPr>
        </p:nvSpPr>
        <p:spPr>
          <a:xfrm>
            <a:off x="611560" y="0"/>
            <a:ext cx="3240360" cy="5863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분석 배경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1/2</a:t>
            </a:r>
            <a:endParaRPr sz="24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567647" y="457204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1568893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“2026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년에는 총인구의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20%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이상이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65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세 이상 인구가 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</a:b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차지하는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‘</a:t>
            </a:r>
            <a:r>
              <a:rPr lang="ko-KR" altLang="en-US" b="1" dirty="0" err="1">
                <a:latin typeface="나눔스퀘어라운드 Regular" pitchFamily="50" charset="-127"/>
                <a:ea typeface="나눔스퀘어라운드 Regular" pitchFamily="50" charset="-127"/>
              </a:rPr>
              <a:t>초고령사회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’에 진입할 것으로 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전망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 </a:t>
            </a:r>
            <a:endParaRPr lang="ko-KR" altLang="en-US" b="1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4429"/>
                    </a14:imgEffect>
                    <a14:imgEffect>
                      <a14:sharpenSoften amoun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0"/>
            <a:ext cx="4680520" cy="247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125267" y="2472539"/>
            <a:ext cx="3841888" cy="2571750"/>
            <a:chOff x="4788025" y="2533774"/>
            <a:chExt cx="4561967" cy="2463969"/>
          </a:xfrm>
        </p:grpSpPr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5" y="2533774"/>
              <a:ext cx="4561966" cy="793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187"/>
            <a:stretch/>
          </p:blipFill>
          <p:spPr bwMode="auto">
            <a:xfrm>
              <a:off x="4788025" y="4360452"/>
              <a:ext cx="4561966" cy="637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6" y="3323763"/>
              <a:ext cx="4561966" cy="1064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827584" y="3493796"/>
            <a:ext cx="338437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고령화 시대로 인해 증가하는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고령운전자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들의 사고 증가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…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이에 따른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다양한 대책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이 시급하다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3763" y="2678656"/>
            <a:ext cx="421026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oogle Shape;664;p37"/>
          <p:cNvGrpSpPr/>
          <p:nvPr/>
        </p:nvGrpSpPr>
        <p:grpSpPr>
          <a:xfrm>
            <a:off x="121037" y="83812"/>
            <a:ext cx="368551" cy="368551"/>
            <a:chOff x="2594325" y="1627175"/>
            <a:chExt cx="440850" cy="440850"/>
          </a:xfrm>
        </p:grpSpPr>
        <p:sp>
          <p:nvSpPr>
            <p:cNvPr id="18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42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5;p14"/>
          <p:cNvSpPr txBox="1">
            <a:spLocks/>
          </p:cNvSpPr>
          <p:nvPr/>
        </p:nvSpPr>
        <p:spPr>
          <a:xfrm>
            <a:off x="569851" y="0"/>
            <a:ext cx="5492948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분석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배경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2/2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7" name="Google Shape;664;p37"/>
          <p:cNvGrpSpPr/>
          <p:nvPr/>
        </p:nvGrpSpPr>
        <p:grpSpPr>
          <a:xfrm>
            <a:off x="121037" y="92555"/>
            <a:ext cx="368551" cy="368551"/>
            <a:chOff x="2594325" y="1627175"/>
            <a:chExt cx="440850" cy="440850"/>
          </a:xfrm>
        </p:grpSpPr>
        <p:sp>
          <p:nvSpPr>
            <p:cNvPr id="18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1037" y="1590680"/>
            <a:ext cx="8856984" cy="3472791"/>
            <a:chOff x="-180528" y="1052736"/>
            <a:chExt cx="8856984" cy="482453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-180528" y="1052736"/>
              <a:ext cx="8856984" cy="48245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ㄴ</a:t>
              </a:r>
              <a:endParaRPr lang="ko-KR" altLang="en-US" dirty="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38" y="1340769"/>
              <a:ext cx="8414026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290003" y="5045990"/>
              <a:ext cx="4067779" cy="255218"/>
            </a:xfrm>
            <a:prstGeom prst="rect">
              <a:avLst/>
            </a:prstGeom>
            <a:solidFill>
              <a:srgbClr val="D0A63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비고령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운전자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(65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 미만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290003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357783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423260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4357782" y="5040008"/>
              <a:ext cx="4065478" cy="261199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고령 운전자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(65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 이상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926168" y="1312878"/>
              <a:ext cx="5117594" cy="427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 </a:t>
              </a:r>
              <a:r>
                <a:rPr lang="en-US" altLang="ko-KR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년간 전체사고율 대비 </a:t>
              </a:r>
              <a:r>
                <a:rPr lang="ko-KR" altLang="en-US" sz="14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연령집단별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교통사고 비율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346188" y="5447958"/>
              <a:ext cx="4023189" cy="357306"/>
              <a:chOff x="2195736" y="5589240"/>
              <a:chExt cx="4392488" cy="50405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195736" y="5589240"/>
                <a:ext cx="4392488" cy="504056"/>
              </a:xfrm>
              <a:prstGeom prst="roundRect">
                <a:avLst/>
              </a:prstGeom>
              <a:no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2267744" y="5665897"/>
                <a:ext cx="765456" cy="374785"/>
                <a:chOff x="422168" y="5885656"/>
                <a:chExt cx="765456" cy="351656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2014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3158472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2015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>
                <a:off x="4022568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2016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4886664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2017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5750760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2018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24" name="오른쪽 화살표 23"/>
            <p:cNvSpPr/>
            <p:nvPr/>
          </p:nvSpPr>
          <p:spPr>
            <a:xfrm rot="20623000">
              <a:off x="4490967" y="3875913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 rot="20623000">
              <a:off x="5824212" y="3587881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오른쪽 화살표 25"/>
            <p:cNvSpPr/>
            <p:nvPr/>
          </p:nvSpPr>
          <p:spPr>
            <a:xfrm rot="20623000">
              <a:off x="7210798" y="3933794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 rot="1445552">
              <a:off x="449815" y="2157650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오른쪽 화살표 27"/>
            <p:cNvSpPr/>
            <p:nvPr/>
          </p:nvSpPr>
          <p:spPr>
            <a:xfrm rot="1445552">
              <a:off x="1803305" y="2220949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오른쪽 화살표 28"/>
            <p:cNvSpPr/>
            <p:nvPr/>
          </p:nvSpPr>
          <p:spPr>
            <a:xfrm rot="1445552">
              <a:off x="3157081" y="2258972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2092" y="4770705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발생건수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84117" y="477687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사망자수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158630" y="477687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76888" y="4773155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발생건수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818913" y="477932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사망자수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193426" y="477932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2" name="Google Shape;318;p13"/>
          <p:cNvSpPr txBox="1">
            <a:spLocks/>
          </p:cNvSpPr>
          <p:nvPr/>
        </p:nvSpPr>
        <p:spPr>
          <a:xfrm>
            <a:off x="232624" y="720483"/>
            <a:ext cx="8573234" cy="69500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457200" marR="0" lvl="1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914400" marR="0" lvl="2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371600" marR="0" lvl="3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1828800" marR="0" lvl="4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286000" marR="0" lvl="5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2743200" marR="0" lvl="6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200400" marR="0" lvl="7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3657600" marR="0" lvl="8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01600" algn="l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최근 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년간 고령운전자의 경우 교통사고 발생건수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사망자수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부상자수 등이 급속하게 증가하는 추세를 보이며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비고령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 운전자의 경우 사망자수 부문이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점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점 감소하는 추세</a:t>
            </a:r>
            <a:endParaRPr lang="en-US" altLang="ko-KR" sz="1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784790" y="1872417"/>
            <a:ext cx="9357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/>
              <a:t>(</a:t>
            </a:r>
            <a:r>
              <a:rPr lang="ko-KR" altLang="en-US" sz="1050" dirty="0"/>
              <a:t>단위</a:t>
            </a:r>
            <a:r>
              <a:rPr lang="en-US" altLang="ko-KR" sz="1050" dirty="0" smtClean="0"/>
              <a:t>:%)</a:t>
            </a:r>
            <a:endParaRPr lang="ko-KR" alt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7408525" y="122943"/>
            <a:ext cx="159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자료</a:t>
            </a:r>
            <a:r>
              <a:rPr lang="en-US" altLang="ko-KR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도로교통공단 </a:t>
            </a:r>
            <a:endParaRPr lang="ko-KR" altLang="en-US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4990" y="2248793"/>
            <a:ext cx="4049835" cy="2465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43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/>
          <p:cNvSpPr/>
          <p:nvPr/>
        </p:nvSpPr>
        <p:spPr>
          <a:xfrm>
            <a:off x="378272" y="4427194"/>
            <a:ext cx="8170990" cy="678869"/>
          </a:xfrm>
          <a:prstGeom prst="roundRect">
            <a:avLst>
              <a:gd name="adj" fmla="val 6648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613913" y="97896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46741" y="97896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78272" y="547249"/>
            <a:ext cx="8170990" cy="3780420"/>
            <a:chOff x="683568" y="1196752"/>
            <a:chExt cx="7776864" cy="5040560"/>
          </a:xfrm>
        </p:grpSpPr>
        <p:sp>
          <p:nvSpPr>
            <p:cNvPr id="16" name="직사각형 15"/>
            <p:cNvSpPr/>
            <p:nvPr/>
          </p:nvSpPr>
          <p:spPr>
            <a:xfrm>
              <a:off x="683568" y="1196752"/>
              <a:ext cx="7776864" cy="5040560"/>
            </a:xfrm>
            <a:prstGeom prst="rect">
              <a:avLst/>
            </a:prstGeom>
            <a:solidFill>
              <a:schemeClr val="accent6">
                <a:alpha val="29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755576" y="1277291"/>
              <a:ext cx="7488832" cy="4798795"/>
              <a:chOff x="107504" y="1032952"/>
              <a:chExt cx="7831982" cy="5178620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07504" y="1774878"/>
                <a:ext cx="7831982" cy="4436694"/>
                <a:chOff x="107504" y="1774878"/>
                <a:chExt cx="7831982" cy="4436694"/>
              </a:xfrm>
            </p:grpSpPr>
            <p:grpSp>
              <p:nvGrpSpPr>
                <p:cNvPr id="21" name="그룹 20"/>
                <p:cNvGrpSpPr/>
                <p:nvPr/>
              </p:nvGrpSpPr>
              <p:grpSpPr>
                <a:xfrm>
                  <a:off x="107504" y="2036488"/>
                  <a:ext cx="7831982" cy="4175084"/>
                  <a:chOff x="-252536" y="896180"/>
                  <a:chExt cx="7831982" cy="4175084"/>
                </a:xfrm>
              </p:grpSpPr>
              <p:grpSp>
                <p:nvGrpSpPr>
                  <p:cNvPr id="23" name="그룹 22"/>
                  <p:cNvGrpSpPr/>
                  <p:nvPr/>
                </p:nvGrpSpPr>
                <p:grpSpPr>
                  <a:xfrm>
                    <a:off x="-252536" y="896180"/>
                    <a:ext cx="7200799" cy="4175084"/>
                    <a:chOff x="-753938" y="530013"/>
                    <a:chExt cx="8587877" cy="5490893"/>
                  </a:xfrm>
                </p:grpSpPr>
                <p:sp>
                  <p:nvSpPr>
                    <p:cNvPr id="25" name="직사각형 24"/>
                    <p:cNvSpPr/>
                    <p:nvPr/>
                  </p:nvSpPr>
                  <p:spPr>
                    <a:xfrm>
                      <a:off x="-508130" y="5253586"/>
                      <a:ext cx="2058175" cy="31320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안전운전 의무 불이행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26" name="직사각형 25"/>
                    <p:cNvSpPr/>
                    <p:nvPr/>
                  </p:nvSpPr>
                  <p:spPr>
                    <a:xfrm>
                      <a:off x="0" y="4943549"/>
                      <a:ext cx="1551600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신호위반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27" name="직사각형 26"/>
                    <p:cNvSpPr/>
                    <p:nvPr/>
                  </p:nvSpPr>
                  <p:spPr>
                    <a:xfrm>
                      <a:off x="0" y="4626367"/>
                      <a:ext cx="1551600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안전거리 미확보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28" name="직사각형 27"/>
                    <p:cNvSpPr/>
                    <p:nvPr/>
                  </p:nvSpPr>
                  <p:spPr>
                    <a:xfrm>
                      <a:off x="-106033" y="4312144"/>
                      <a:ext cx="1657633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교차로 통행방법 위반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29" name="직사각형 28"/>
                    <p:cNvSpPr/>
                    <p:nvPr/>
                  </p:nvSpPr>
                  <p:spPr>
                    <a:xfrm>
                      <a:off x="-106033" y="4002682"/>
                      <a:ext cx="1657633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중앙선 침범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30" name="직사각형 29"/>
                    <p:cNvSpPr/>
                    <p:nvPr/>
                  </p:nvSpPr>
                  <p:spPr>
                    <a:xfrm>
                      <a:off x="-753938" y="3688460"/>
                      <a:ext cx="2305538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직진 및 우회전차의 통행방해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31" name="직사각형 30"/>
                    <p:cNvSpPr/>
                    <p:nvPr/>
                  </p:nvSpPr>
                  <p:spPr>
                    <a:xfrm>
                      <a:off x="-753937" y="3367094"/>
                      <a:ext cx="2305538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보행자 보호의무 위반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32" name="직사각형 31"/>
                    <p:cNvSpPr/>
                    <p:nvPr/>
                  </p:nvSpPr>
                  <p:spPr>
                    <a:xfrm>
                      <a:off x="0" y="3057055"/>
                      <a:ext cx="1551600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기타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33" name="직사각형 32"/>
                    <p:cNvSpPr/>
                    <p:nvPr/>
                  </p:nvSpPr>
                  <p:spPr>
                    <a:xfrm>
                      <a:off x="-753937" y="2740451"/>
                      <a:ext cx="2305539" cy="2975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차로위반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진로변경 위반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34" name="직사각형 33"/>
                    <p:cNvSpPr/>
                    <p:nvPr/>
                  </p:nvSpPr>
                  <p:spPr>
                    <a:xfrm>
                      <a:off x="0" y="2423269"/>
                      <a:ext cx="1551600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부당한 회전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35" name="직사각형 34"/>
                    <p:cNvSpPr/>
                    <p:nvPr/>
                  </p:nvSpPr>
                  <p:spPr>
                    <a:xfrm>
                      <a:off x="-672003" y="2111427"/>
                      <a:ext cx="2223603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서행 및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일시정지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 위반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36" name="직사각형 35"/>
                    <p:cNvSpPr/>
                    <p:nvPr/>
                  </p:nvSpPr>
                  <p:spPr>
                    <a:xfrm>
                      <a:off x="-508130" y="1791864"/>
                      <a:ext cx="2059731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앞지르기 금지위반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37" name="직사각형 36"/>
                    <p:cNvSpPr/>
                    <p:nvPr/>
                  </p:nvSpPr>
                  <p:spPr>
                    <a:xfrm>
                      <a:off x="0" y="1484784"/>
                      <a:ext cx="1551600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과속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38" name="직사각형 37"/>
                    <p:cNvSpPr/>
                    <p:nvPr/>
                  </p:nvSpPr>
                  <p:spPr>
                    <a:xfrm>
                      <a:off x="-590066" y="870045"/>
                      <a:ext cx="2141667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진로양보 의무 불이행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sp>
                  <p:nvSpPr>
                    <p:cNvPr id="39" name="직사각형 38"/>
                    <p:cNvSpPr/>
                    <p:nvPr/>
                  </p:nvSpPr>
                  <p:spPr>
                    <a:xfrm>
                      <a:off x="-672001" y="1170561"/>
                      <a:ext cx="2223602" cy="2975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라운드 Regular" pitchFamily="50" charset="-127"/>
                          <a:ea typeface="나눔스퀘어라운드 Regular" pitchFamily="50" charset="-127"/>
                        </a:rPr>
                        <a:t>앞지르기 방법위반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스퀘어라운드 Regular" pitchFamily="50" charset="-127"/>
                        <a:ea typeface="나눔스퀘어라운드 Regular" pitchFamily="50" charset="-127"/>
                      </a:endParaRPr>
                    </a:p>
                  </p:txBody>
                </p:sp>
                <p:pic>
                  <p:nvPicPr>
                    <p:cNvPr id="40" name="Picture 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475656" y="530013"/>
                      <a:ext cx="6358283" cy="54908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24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04248" y="896180"/>
                    <a:ext cx="775198" cy="392716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22" name="직사각형 21"/>
                <p:cNvSpPr/>
                <p:nvPr/>
              </p:nvSpPr>
              <p:spPr>
                <a:xfrm>
                  <a:off x="7003708" y="1774878"/>
                  <a:ext cx="935778" cy="3653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050" dirty="0" smtClean="0">
                      <a:latin typeface="나눔스퀘어라운드 Regular" pitchFamily="50" charset="-127"/>
                      <a:ea typeface="나눔스퀘어라운드 Regular" pitchFamily="50" charset="-127"/>
                    </a:rPr>
                    <a:t>(</a:t>
                  </a:r>
                  <a:r>
                    <a:rPr lang="ko-KR" altLang="en-US" sz="1050" dirty="0">
                      <a:latin typeface="나눔스퀘어라운드 Regular" pitchFamily="50" charset="-127"/>
                      <a:ea typeface="나눔스퀘어라운드 Regular" pitchFamily="50" charset="-127"/>
                    </a:rPr>
                    <a:t>단위</a:t>
                  </a:r>
                  <a:r>
                    <a:rPr lang="en-US" altLang="ko-KR" sz="1050" dirty="0" smtClean="0">
                      <a:latin typeface="나눔스퀘어라운드 Regular" pitchFamily="50" charset="-127"/>
                      <a:ea typeface="나눔스퀘어라운드 Regular" pitchFamily="50" charset="-127"/>
                    </a:rPr>
                    <a:t>:</a:t>
                  </a:r>
                  <a:r>
                    <a:rPr lang="ko-KR" altLang="en-US" sz="1050" dirty="0" smtClean="0">
                      <a:latin typeface="나눔스퀘어라운드 Regular" pitchFamily="50" charset="-127"/>
                      <a:ea typeface="나눔스퀘어라운드 Regular" pitchFamily="50" charset="-127"/>
                    </a:rPr>
                    <a:t>건</a:t>
                  </a:r>
                  <a:r>
                    <a:rPr lang="en-US" altLang="ko-KR" sz="1050" dirty="0" smtClean="0">
                      <a:latin typeface="나눔스퀘어라운드 Regular" pitchFamily="50" charset="-127"/>
                      <a:ea typeface="나눔스퀘어라운드 Regular" pitchFamily="50" charset="-127"/>
                    </a:rPr>
                    <a:t>)</a:t>
                  </a:r>
                  <a:endParaRPr lang="ko-KR" altLang="en-US" sz="1050" dirty="0">
                    <a:latin typeface="나눔스퀘어라운드 Regular" pitchFamily="50" charset="-127"/>
                    <a:ea typeface="나눔스퀘어라운드 Regular" pitchFamily="50" charset="-127"/>
                  </a:endParaRPr>
                </a:p>
              </p:txBody>
            </p:sp>
          </p:grpSp>
          <p:pic>
            <p:nvPicPr>
              <p:cNvPr id="19" name="Picture 6" descr="ì í¸ìë°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4347" y="1032952"/>
                <a:ext cx="982636" cy="982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976983" y="1032952"/>
                <a:ext cx="1874937" cy="9826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 smtClean="0">
                    <a:solidFill>
                      <a:schemeClr val="tx1"/>
                    </a:solidFill>
                    <a:latin typeface="나눔스퀘어라운드 Regular" pitchFamily="50" charset="-127"/>
                    <a:ea typeface="나눔스퀘어라운드 Regular" pitchFamily="50" charset="-127"/>
                  </a:rPr>
                  <a:t>신호위반</a:t>
                </a:r>
                <a:endParaRPr lang="en-US" altLang="ko-KR" dirty="0" smtClean="0">
                  <a:solidFill>
                    <a:schemeClr val="tx1"/>
                  </a:solidFill>
                  <a:latin typeface="나눔스퀘어라운드 Regular" pitchFamily="50" charset="-127"/>
                  <a:ea typeface="나눔스퀘어라운드 Regular" pitchFamily="50" charset="-127"/>
                </a:endParaRPr>
              </a:p>
              <a:p>
                <a:r>
                  <a:rPr lang="en-US" altLang="ko-KR" sz="4000" dirty="0" smtClean="0">
                    <a:solidFill>
                      <a:srgbClr val="FF0000"/>
                    </a:solidFill>
                    <a:latin typeface="나눔스퀘어라운드 Regular" pitchFamily="50" charset="-127"/>
                    <a:ea typeface="나눔스퀘어라운드 Regular" pitchFamily="50" charset="-127"/>
                  </a:rPr>
                  <a:t>12.5%</a:t>
                </a:r>
                <a:endParaRPr lang="ko-KR" altLang="en-US" sz="2800" dirty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endParaRPr>
              </a:p>
            </p:txBody>
          </p:sp>
        </p:grpSp>
      </p:grpSp>
      <p:sp>
        <p:nvSpPr>
          <p:cNvPr id="46" name="Google Shape;318;p13"/>
          <p:cNvSpPr txBox="1">
            <a:spLocks/>
          </p:cNvSpPr>
          <p:nvPr/>
        </p:nvSpPr>
        <p:spPr>
          <a:xfrm>
            <a:off x="591971" y="4519403"/>
            <a:ext cx="7699709" cy="49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안전운전의무란</a:t>
            </a:r>
            <a:r>
              <a:rPr lang="en-US" altLang="ko-KR" sz="1200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? </a:t>
            </a:r>
            <a:r>
              <a:rPr lang="ko-KR" altLang="en-US" sz="1200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모든 </a:t>
            </a:r>
            <a:r>
              <a:rPr lang="ko-KR" altLang="en-US" sz="12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차의 운전자는 차의 </a:t>
            </a:r>
            <a:r>
              <a:rPr lang="ko-KR" altLang="en-US" sz="1200" dirty="0" err="1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조향장치와</a:t>
            </a:r>
            <a:r>
              <a:rPr lang="ko-KR" altLang="en-US" sz="1200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12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제동장치</a:t>
            </a:r>
            <a:r>
              <a:rPr lang="en-US" altLang="ko-KR" sz="12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그 밖의 장치를 정확하게 조작해야 하고</a:t>
            </a:r>
            <a:r>
              <a:rPr lang="en-US" altLang="ko-KR" sz="12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도로의 교통상황과 차의 구조 및 성능에 따라 다른 사람에게 위험과 장해를 주는 속도나 방법으로 운전하여서는 아니한다</a:t>
            </a:r>
            <a:r>
              <a:rPr lang="en-US" altLang="ko-KR" sz="12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  <a:endParaRPr lang="ko-KR" altLang="en-US" sz="1200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3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709-000\Desktop\노인운전면허소지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r="12662"/>
          <a:stretch/>
        </p:blipFill>
        <p:spPr bwMode="auto">
          <a:xfrm>
            <a:off x="3112718" y="1205596"/>
            <a:ext cx="3025035" cy="309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2" descr="C:\Users\709-000\Desktop\고령화인구비율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2" r="15397"/>
          <a:stretch/>
        </p:blipFill>
        <p:spPr bwMode="auto">
          <a:xfrm>
            <a:off x="5915174" y="1203598"/>
            <a:ext cx="2958779" cy="309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709-000\Desktop\고령운전자 사고발생비율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7" r="11464"/>
          <a:stretch/>
        </p:blipFill>
        <p:spPr bwMode="auto">
          <a:xfrm>
            <a:off x="254106" y="1203598"/>
            <a:ext cx="3011142" cy="3096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1520" y="1224072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고령운전자사고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0159" y="1237972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스퀘어라운드 Bold" charset="-127"/>
                <a:ea typeface="나눔스퀘어라운드 Bold" charset="-127"/>
              </a:rPr>
              <a:t>고령화율</a:t>
            </a:r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401152" y="1386550"/>
            <a:ext cx="658680" cy="1147516"/>
            <a:chOff x="2241378" y="1348841"/>
            <a:chExt cx="658680" cy="1147516"/>
          </a:xfrm>
        </p:grpSpPr>
        <p:grpSp>
          <p:nvGrpSpPr>
            <p:cNvPr id="23" name="그룹 22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고흥군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신안군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봉화군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진안군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028431" y="1386550"/>
            <a:ext cx="658680" cy="1147516"/>
            <a:chOff x="2241378" y="1348841"/>
            <a:chExt cx="658680" cy="1147516"/>
          </a:xfrm>
        </p:grpSpPr>
        <p:grpSp>
          <p:nvGrpSpPr>
            <p:cNvPr id="34" name="그룹 33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고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흥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군위군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경상남도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합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천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해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95055" y="4213116"/>
            <a:ext cx="8766848" cy="969496"/>
            <a:chOff x="195055" y="4213116"/>
            <a:chExt cx="8766848" cy="96949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4219" y="4213116"/>
              <a:ext cx="8469733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나눔스퀘어라운드 Bold" charset="-127"/>
                  <a:ea typeface="나눔스퀘어라운드 Bold" charset="-127"/>
                </a:rPr>
                <a:t>지역별 고령운전자사고 </a:t>
              </a:r>
              <a:r>
                <a:rPr lang="en-US" altLang="ko-KR" sz="1100" dirty="0"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en-US" altLang="ko-KR" sz="1100" dirty="0" smtClean="0">
                  <a:latin typeface="나눔스퀘어라운드 Bold" charset="-127"/>
                  <a:ea typeface="나눔스퀘어라운드 Bold" charset="-127"/>
                </a:rPr>
                <a:t>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고령운전자 사고건수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교통사고 건수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(TAAS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교통사고 분석시스템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시군구별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가해운전자 연령별 자료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인구소멸위기     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- (65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세 이상 인구수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2) x 100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모두의 데이터분석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python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인구데이터 자료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</a:p>
            <a:p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고령화율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            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- 65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세 이상 인구수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총 인구수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모두의 데이터분석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python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인구데이터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자료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en-US" altLang="ko-KR" sz="1200" dirty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1200" dirty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고령운전자 </a:t>
              </a:r>
              <a:r>
                <a:rPr lang="ko-KR" altLang="en-US" sz="1200" dirty="0" err="1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사고발생율이</a:t>
              </a:r>
              <a:r>
                <a:rPr lang="ko-KR" altLang="en-US" sz="1200" dirty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 높은 지역은 인구 소멸위기지역</a:t>
              </a:r>
              <a:r>
                <a:rPr lang="en-US" altLang="ko-KR" sz="1200" dirty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, </a:t>
              </a:r>
              <a:r>
                <a:rPr lang="ko-KR" altLang="en-US" sz="1200" dirty="0" err="1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고령화율이</a:t>
              </a:r>
              <a:r>
                <a:rPr lang="ko-KR" altLang="en-US" sz="1200" dirty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 높은 지역의 상위 지역이 중복되고 있음</a:t>
              </a:r>
              <a:endParaRPr lang="en-US" altLang="ko-KR" sz="1200" dirty="0">
                <a:solidFill>
                  <a:srgbClr val="FF0000"/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pic>
        <p:nvPicPr>
          <p:cNvPr id="1028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279303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449513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619724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10277174" y="1071413"/>
            <a:ext cx="658680" cy="1147516"/>
            <a:chOff x="2241378" y="1348841"/>
            <a:chExt cx="658680" cy="1147516"/>
          </a:xfrm>
        </p:grpSpPr>
        <p:grpSp>
          <p:nvGrpSpPr>
            <p:cNvPr id="57" name="그룹 56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고흥군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군위군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경상남도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해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합천군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pic>
        <p:nvPicPr>
          <p:cNvPr id="56" name="Picture 3" descr="C:\Users\709-000\Desktop\인구소멸지역_범례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92" y="2488515"/>
            <a:ext cx="468610" cy="11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5250028" y="1451576"/>
            <a:ext cx="658680" cy="1147516"/>
            <a:chOff x="2241378" y="1348841"/>
            <a:chExt cx="658680" cy="1147516"/>
          </a:xfrm>
        </p:grpSpPr>
        <p:grpSp>
          <p:nvGrpSpPr>
            <p:cNvPr id="72" name="그룹 71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전라남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경상북도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전라북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endParaRPr lang="en-US" altLang="ko-KR" sz="5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강원도</a:t>
              </a:r>
              <a:endParaRPr lang="en-US" altLang="ko-KR" sz="5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부산광역시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347865" y="1248050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고령자 운전면허 소지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957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4801" y="1118828"/>
            <a:ext cx="8766848" cy="3946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43127" y="1120149"/>
            <a:ext cx="3224817" cy="3374377"/>
            <a:chOff x="179512" y="1120149"/>
            <a:chExt cx="3224817" cy="3374377"/>
          </a:xfrm>
        </p:grpSpPr>
        <p:pic>
          <p:nvPicPr>
            <p:cNvPr id="16" name="Picture 2" descr="C:\Users\709-000\Desktop\고령화인구비율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32" r="15397"/>
            <a:stretch/>
          </p:blipFill>
          <p:spPr bwMode="auto">
            <a:xfrm>
              <a:off x="179512" y="1120149"/>
              <a:ext cx="3224817" cy="33743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그룹 32"/>
            <p:cNvGrpSpPr/>
            <p:nvPr/>
          </p:nvGrpSpPr>
          <p:grpSpPr>
            <a:xfrm>
              <a:off x="2582142" y="1340999"/>
              <a:ext cx="765723" cy="1147516"/>
              <a:chOff x="2267744" y="1348841"/>
              <a:chExt cx="765723" cy="1147516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2267744" y="1348841"/>
                <a:ext cx="765723" cy="1147516"/>
                <a:chOff x="2267744" y="1348841"/>
                <a:chExt cx="765723" cy="1147516"/>
              </a:xfrm>
            </p:grpSpPr>
            <p:sp>
              <p:nvSpPr>
                <p:cNvPr id="36" name="모서리가 둥근 직사각형 35"/>
                <p:cNvSpPr/>
                <p:nvPr/>
              </p:nvSpPr>
              <p:spPr>
                <a:xfrm>
                  <a:off x="2267744" y="1348841"/>
                  <a:ext cx="765723" cy="1147516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모서리가 둥근 직사각형 36"/>
                <p:cNvSpPr/>
                <p:nvPr/>
              </p:nvSpPr>
              <p:spPr>
                <a:xfrm>
                  <a:off x="2307614" y="1387341"/>
                  <a:ext cx="679987" cy="1070517"/>
                </a:xfrm>
                <a:prstGeom prst="roundRect">
                  <a:avLst>
                    <a:gd name="adj" fmla="val 103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2273127" y="1394817"/>
                <a:ext cx="746223" cy="1054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 smtClean="0">
                    <a:latin typeface="나눔스퀘어라운드 Bold" charset="-127"/>
                    <a:ea typeface="나눔스퀘어라운드 Bold" charset="-127"/>
                  </a:rPr>
                  <a:t># </a:t>
                </a:r>
                <a:r>
                  <a:rPr lang="ko-KR" altLang="en-US" sz="800" dirty="0" smtClean="0">
                    <a:latin typeface="나눔스퀘어라운드 Bold" charset="-127"/>
                    <a:ea typeface="나눔스퀘어라운드 Bold" charset="-127"/>
                  </a:rPr>
                  <a:t>상위지역</a:t>
                </a:r>
                <a:endParaRPr lang="en-US" altLang="ko-KR" sz="800" dirty="0" smtClean="0">
                  <a:latin typeface="나눔스퀘어라운드 Bold" charset="-127"/>
                  <a:ea typeface="나눔스퀘어라운드 Bold" charset="-127"/>
                </a:endParaRPr>
              </a:p>
              <a:p>
                <a:endParaRPr lang="en-US" altLang="ko-KR" sz="500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550" dirty="0" smtClean="0">
                    <a:latin typeface="나눔스퀘어라운드 Regular" charset="-127"/>
                    <a:ea typeface="나눔스퀘어라운드 Regular" charset="-127"/>
                  </a:rPr>
                  <a:t>1.</a:t>
                </a:r>
                <a:r>
                  <a:rPr lang="ko-KR" altLang="en-US" sz="550" dirty="0" smtClean="0">
                    <a:latin typeface="나눔스퀘어라운드 Regular" charset="-127"/>
                    <a:ea typeface="나눔스퀘어라운드 Regular" charset="-127"/>
                  </a:rPr>
                  <a:t>전라남</a:t>
                </a:r>
                <a:r>
                  <a:rPr lang="ko-KR" altLang="en-US" sz="550" dirty="0">
                    <a:latin typeface="나눔스퀘어라운드 Regular" charset="-127"/>
                    <a:ea typeface="나눔스퀘어라운드 Regular" charset="-127"/>
                  </a:rPr>
                  <a:t>도</a:t>
                </a:r>
                <a:r>
                  <a:rPr lang="ko-KR" altLang="en-US" sz="550" dirty="0" smtClean="0">
                    <a:latin typeface="나눔스퀘어라운드 Regular" charset="-127"/>
                    <a:ea typeface="나눔스퀘어라운드 Regular" charset="-127"/>
                  </a:rPr>
                  <a:t> </a:t>
                </a:r>
                <a:r>
                  <a:rPr lang="ko-KR" altLang="en-US" sz="550" b="1" dirty="0" smtClean="0">
                    <a:latin typeface="나눔스퀘어라운드 Regular" charset="-127"/>
                    <a:ea typeface="나눔스퀘어라운드 Regular" charset="-127"/>
                  </a:rPr>
                  <a:t>고</a:t>
                </a:r>
                <a:r>
                  <a:rPr lang="ko-KR" altLang="en-US" sz="550" b="1" dirty="0">
                    <a:latin typeface="나눔스퀘어라운드 Regular" charset="-127"/>
                    <a:ea typeface="나눔스퀘어라운드 Regular" charset="-127"/>
                  </a:rPr>
                  <a:t>흥</a:t>
                </a:r>
                <a:r>
                  <a:rPr lang="ko-KR" altLang="en-US" sz="550" b="1" dirty="0" smtClean="0">
                    <a:latin typeface="나눔스퀘어라운드 Regular" charset="-127"/>
                    <a:ea typeface="나눔스퀘어라운드 Regular" charset="-127"/>
                  </a:rPr>
                  <a:t>군</a:t>
                </a:r>
                <a:endParaRPr lang="en-US" altLang="ko-KR" sz="550" b="1" dirty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550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550" dirty="0" smtClean="0">
                    <a:latin typeface="나눔스퀘어라운드 Regular" charset="-127"/>
                    <a:ea typeface="나눔스퀘어라운드 Regular" charset="-127"/>
                  </a:rPr>
                  <a:t>2.</a:t>
                </a:r>
                <a:r>
                  <a:rPr lang="ko-KR" altLang="en-US" sz="550" dirty="0" smtClean="0">
                    <a:latin typeface="나눔스퀘어라운드 Regular" charset="-127"/>
                    <a:ea typeface="나눔스퀘어라운드 Regular" charset="-127"/>
                  </a:rPr>
                  <a:t>경상북</a:t>
                </a:r>
                <a:r>
                  <a:rPr lang="ko-KR" altLang="en-US" sz="550" dirty="0">
                    <a:latin typeface="나눔스퀘어라운드 Regular" charset="-127"/>
                    <a:ea typeface="나눔스퀘어라운드 Regular" charset="-127"/>
                  </a:rPr>
                  <a:t>도</a:t>
                </a:r>
                <a:r>
                  <a:rPr lang="ko-KR" altLang="en-US" sz="550" dirty="0" smtClean="0">
                    <a:latin typeface="나눔스퀘어라운드 Regular" charset="-127"/>
                    <a:ea typeface="나눔스퀘어라운드 Regular" charset="-127"/>
                  </a:rPr>
                  <a:t> </a:t>
                </a:r>
                <a:r>
                  <a:rPr lang="ko-KR" altLang="en-US" sz="550" b="1" dirty="0" smtClean="0">
                    <a:latin typeface="나눔스퀘어라운드 Regular" charset="-127"/>
                    <a:ea typeface="나눔스퀘어라운드 Regular" charset="-127"/>
                  </a:rPr>
                  <a:t>의성군</a:t>
                </a:r>
                <a:endParaRPr lang="en-US" altLang="ko-KR" sz="550" b="1" dirty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550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550" dirty="0" smtClean="0">
                    <a:latin typeface="나눔스퀘어라운드 Regular" charset="-127"/>
                    <a:ea typeface="나눔스퀘어라운드 Regular" charset="-127"/>
                  </a:rPr>
                  <a:t>3.</a:t>
                </a:r>
                <a:r>
                  <a:rPr lang="ko-KR" altLang="en-US" sz="550" dirty="0" smtClean="0">
                    <a:latin typeface="나눔스퀘어라운드 Regular" charset="-127"/>
                    <a:ea typeface="나눔스퀘어라운드 Regular" charset="-127"/>
                  </a:rPr>
                  <a:t>경상북도 </a:t>
                </a:r>
                <a:r>
                  <a:rPr lang="ko-KR" altLang="en-US" sz="550" b="1" dirty="0" smtClean="0">
                    <a:latin typeface="나눔스퀘어라운드 Regular" charset="-127"/>
                    <a:ea typeface="나눔스퀘어라운드 Regular" charset="-127"/>
                  </a:rPr>
                  <a:t>군위군</a:t>
                </a:r>
                <a:endParaRPr lang="en-US" altLang="ko-KR" sz="550" b="1" dirty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550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550" dirty="0" smtClean="0">
                    <a:latin typeface="나눔스퀘어라운드 Regular" charset="-127"/>
                    <a:ea typeface="나눔스퀘어라운드 Regular" charset="-127"/>
                  </a:rPr>
                  <a:t>4.</a:t>
                </a:r>
                <a:r>
                  <a:rPr lang="ko-KR" altLang="en-US" sz="550" dirty="0" smtClean="0">
                    <a:latin typeface="나눔스퀘어라운드 Regular" charset="-127"/>
                    <a:ea typeface="나눔스퀘어라운드 Regular" charset="-127"/>
                  </a:rPr>
                  <a:t>경상남도 </a:t>
                </a:r>
                <a:r>
                  <a:rPr lang="ko-KR" altLang="en-US" sz="550" b="1" dirty="0" smtClean="0">
                    <a:latin typeface="나눔스퀘어라운드 Regular" charset="-127"/>
                    <a:ea typeface="나눔스퀘어라운드 Regular" charset="-127"/>
                  </a:rPr>
                  <a:t>합</a:t>
                </a:r>
                <a:r>
                  <a:rPr lang="ko-KR" altLang="en-US" sz="550" b="1" dirty="0">
                    <a:latin typeface="나눔스퀘어라운드 Regular" charset="-127"/>
                    <a:ea typeface="나눔스퀘어라운드 Regular" charset="-127"/>
                  </a:rPr>
                  <a:t>천</a:t>
                </a:r>
                <a:r>
                  <a:rPr lang="ko-KR" altLang="en-US" sz="550" b="1" dirty="0" smtClean="0">
                    <a:latin typeface="나눔스퀘어라운드 Regular" charset="-127"/>
                    <a:ea typeface="나눔스퀘어라운드 Regular" charset="-127"/>
                  </a:rPr>
                  <a:t>군</a:t>
                </a:r>
                <a:endParaRPr lang="en-US" altLang="ko-KR" sz="550" b="1" dirty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550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550" dirty="0" smtClean="0">
                    <a:latin typeface="나눔스퀘어라운드 Regular" charset="-127"/>
                    <a:ea typeface="나눔스퀘어라운드 Regular" charset="-127"/>
                  </a:rPr>
                  <a:t>5.</a:t>
                </a:r>
                <a:r>
                  <a:rPr lang="ko-KR" altLang="en-US" sz="550" dirty="0" smtClean="0">
                    <a:latin typeface="나눔스퀘어라운드 Regular" charset="-127"/>
                    <a:ea typeface="나눔스퀘어라운드 Regular" charset="-127"/>
                  </a:rPr>
                  <a:t>경상</a:t>
                </a:r>
                <a:r>
                  <a:rPr lang="ko-KR" altLang="en-US" sz="550" dirty="0">
                    <a:latin typeface="나눔스퀘어라운드 Regular" charset="-127"/>
                    <a:ea typeface="나눔스퀘어라운드 Regular" charset="-127"/>
                  </a:rPr>
                  <a:t>남</a:t>
                </a:r>
                <a:r>
                  <a:rPr lang="ko-KR" altLang="en-US" sz="550" dirty="0" smtClean="0">
                    <a:latin typeface="나눔스퀘어라운드 Regular" charset="-127"/>
                    <a:ea typeface="나눔스퀘어라운드 Regular" charset="-127"/>
                  </a:rPr>
                  <a:t>도 </a:t>
                </a:r>
                <a:r>
                  <a:rPr lang="ko-KR" altLang="en-US" sz="550" b="1" dirty="0" smtClean="0">
                    <a:latin typeface="나눔스퀘어라운드 Regular" charset="-127"/>
                    <a:ea typeface="나눔스퀘어라운드 Regular" charset="-127"/>
                  </a:rPr>
                  <a:t>남</a:t>
                </a:r>
                <a:r>
                  <a:rPr lang="ko-KR" altLang="en-US" sz="550" b="1" dirty="0">
                    <a:latin typeface="나눔스퀘어라운드 Regular" charset="-127"/>
                    <a:ea typeface="나눔스퀘어라운드 Regular" charset="-127"/>
                  </a:rPr>
                  <a:t>해</a:t>
                </a:r>
                <a:r>
                  <a:rPr lang="ko-KR" altLang="en-US" sz="550" b="1" dirty="0" smtClean="0">
                    <a:latin typeface="나눔스퀘어라운드 Regular" charset="-127"/>
                    <a:ea typeface="나눔스퀘어라운드 Regular" charset="-127"/>
                  </a:rPr>
                  <a:t>군</a:t>
                </a:r>
                <a:endParaRPr lang="ko-KR" altLang="en-US" sz="550" b="1" dirty="0">
                  <a:latin typeface="나눔스퀘어라운드 Regular" charset="-127"/>
                  <a:ea typeface="나눔스퀘어라운드 Regular" charset="-127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10277174" y="1071413"/>
            <a:ext cx="658680" cy="1147516"/>
            <a:chOff x="2241378" y="1348841"/>
            <a:chExt cx="658680" cy="1147516"/>
          </a:xfrm>
        </p:grpSpPr>
        <p:grpSp>
          <p:nvGrpSpPr>
            <p:cNvPr id="57" name="그룹 56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고흥군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군위군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경상남도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해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합천군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pic>
        <p:nvPicPr>
          <p:cNvPr id="56" name="Picture 3" descr="C:\Users\709-000\Desktop\인구소멸지역_범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92" y="2488515"/>
            <a:ext cx="468610" cy="11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4571068" y="1118828"/>
            <a:ext cx="3529324" cy="3241946"/>
            <a:chOff x="4788024" y="1118828"/>
            <a:chExt cx="3529324" cy="3241946"/>
          </a:xfrm>
        </p:grpSpPr>
        <p:pic>
          <p:nvPicPr>
            <p:cNvPr id="1029" name="Picture 5" descr="C:\Users\709-000\Desktop\노인운전면허소지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05" t="3891" r="13254"/>
            <a:stretch/>
          </p:blipFill>
          <p:spPr bwMode="auto">
            <a:xfrm>
              <a:off x="5076055" y="1118828"/>
              <a:ext cx="3241293" cy="32419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4788024" y="1203598"/>
              <a:ext cx="2183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나눔스퀘어라운드 Bold" charset="-127"/>
                  <a:ea typeface="나눔스퀘어라운드 Bold" charset="-127"/>
                </a:rPr>
                <a:t>고령자 운전면허 소지 지역</a:t>
              </a:r>
              <a:endParaRPr lang="ko-KR" altLang="en-US" sz="1200" dirty="0">
                <a:latin typeface="나눔스퀘어라운드 Bold" charset="-127"/>
                <a:ea typeface="나눔스퀘어라운드 Bold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7431729" y="1347614"/>
              <a:ext cx="765723" cy="1147516"/>
              <a:chOff x="2267744" y="1348841"/>
              <a:chExt cx="765723" cy="1147516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267744" y="1348841"/>
                <a:ext cx="765723" cy="1147516"/>
                <a:chOff x="2267744" y="1348841"/>
                <a:chExt cx="765723" cy="1147516"/>
              </a:xfrm>
            </p:grpSpPr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2267744" y="1348841"/>
                  <a:ext cx="765723" cy="1147516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2307614" y="1387341"/>
                  <a:ext cx="679987" cy="1070517"/>
                </a:xfrm>
                <a:prstGeom prst="roundRect">
                  <a:avLst>
                    <a:gd name="adj" fmla="val 103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2273127" y="1394817"/>
                <a:ext cx="746223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 smtClean="0">
                    <a:latin typeface="나눔스퀘어라운드 Bold" charset="-127"/>
                    <a:ea typeface="나눔스퀘어라운드 Bold" charset="-127"/>
                  </a:rPr>
                  <a:t># </a:t>
                </a:r>
                <a:r>
                  <a:rPr lang="ko-KR" altLang="en-US" sz="800" dirty="0" smtClean="0">
                    <a:latin typeface="나눔스퀘어라운드 Bold" charset="-127"/>
                    <a:ea typeface="나눔스퀘어라운드 Bold" charset="-127"/>
                  </a:rPr>
                  <a:t>상위지역</a:t>
                </a:r>
                <a:endParaRPr lang="en-US" altLang="ko-KR" sz="800" dirty="0" smtClean="0">
                  <a:latin typeface="나눔스퀘어라운드 Bold" charset="-127"/>
                  <a:ea typeface="나눔스퀘어라운드 Bold" charset="-127"/>
                </a:endParaRPr>
              </a:p>
              <a:p>
                <a:endParaRPr lang="en-US" altLang="ko-KR" sz="500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600" b="1" dirty="0" smtClean="0">
                    <a:latin typeface="나눔스퀘어라운드 Regular" charset="-127"/>
                    <a:ea typeface="나눔스퀘어라운드 Regular" charset="-127"/>
                  </a:rPr>
                  <a:t>1. </a:t>
                </a:r>
                <a:r>
                  <a:rPr lang="ko-KR" altLang="en-US" sz="600" b="1" dirty="0" smtClean="0">
                    <a:latin typeface="나눔스퀘어라운드 Regular" charset="-127"/>
                    <a:ea typeface="나눔스퀘어라운드 Regular" charset="-127"/>
                  </a:rPr>
                  <a:t>전라남도</a:t>
                </a:r>
                <a:endParaRPr lang="en-US" altLang="ko-KR" sz="600" b="1" dirty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400" b="1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600" b="1" dirty="0" smtClean="0">
                    <a:latin typeface="나눔스퀘어라운드 Regular" charset="-127"/>
                    <a:ea typeface="나눔스퀘어라운드 Regular" charset="-127"/>
                  </a:rPr>
                  <a:t>2.</a:t>
                </a:r>
                <a:r>
                  <a:rPr lang="ko-KR" altLang="en-US" sz="600" b="1" dirty="0" smtClean="0">
                    <a:latin typeface="나눔스퀘어라운드 Regular" charset="-127"/>
                    <a:ea typeface="나눔스퀘어라운드 Regular" charset="-127"/>
                  </a:rPr>
                  <a:t>경상북도 </a:t>
                </a:r>
                <a:endParaRPr lang="en-US" altLang="ko-KR" sz="600" b="1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400" b="1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600" b="1" dirty="0" smtClean="0">
                    <a:latin typeface="나눔스퀘어라운드 Regular" charset="-127"/>
                    <a:ea typeface="나눔스퀘어라운드 Regular" charset="-127"/>
                  </a:rPr>
                  <a:t>3.</a:t>
                </a:r>
                <a:r>
                  <a:rPr lang="ko-KR" altLang="en-US" sz="600" b="1" dirty="0" smtClean="0">
                    <a:latin typeface="나눔스퀘어라운드 Regular" charset="-127"/>
                    <a:ea typeface="나눔스퀘어라운드 Regular" charset="-127"/>
                  </a:rPr>
                  <a:t>전라북도</a:t>
                </a:r>
                <a:endParaRPr lang="en-US" altLang="ko-KR" sz="600" b="1" dirty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400" b="1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600" b="1" dirty="0" smtClean="0">
                    <a:latin typeface="나눔스퀘어라운드 Regular" charset="-127"/>
                    <a:ea typeface="나눔스퀘어라운드 Regular" charset="-127"/>
                  </a:rPr>
                  <a:t>4.</a:t>
                </a:r>
                <a:r>
                  <a:rPr lang="ko-KR" altLang="en-US" sz="600" b="1" dirty="0" smtClean="0">
                    <a:latin typeface="나눔스퀘어라운드 Regular" charset="-127"/>
                    <a:ea typeface="나눔스퀘어라운드 Regular" charset="-127"/>
                  </a:rPr>
                  <a:t>강원도</a:t>
                </a:r>
                <a:endParaRPr lang="en-US" altLang="ko-KR" sz="600" b="1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400" b="1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600" b="1" dirty="0" smtClean="0">
                    <a:latin typeface="나눔스퀘어라운드 Regular" charset="-127"/>
                    <a:ea typeface="나눔스퀘어라운드 Regular" charset="-127"/>
                  </a:rPr>
                  <a:t>5.</a:t>
                </a:r>
                <a:r>
                  <a:rPr lang="ko-KR" altLang="en-US" sz="600" b="1" dirty="0" smtClean="0">
                    <a:latin typeface="나눔스퀘어라운드 Regular" charset="-127"/>
                    <a:ea typeface="나눔스퀘어라운드 Regular" charset="-127"/>
                  </a:rPr>
                  <a:t>부산광역시</a:t>
                </a:r>
                <a:endParaRPr lang="ko-KR" altLang="en-US" sz="600" b="1" dirty="0">
                  <a:latin typeface="나눔스퀘어라운드 Regular" charset="-127"/>
                  <a:ea typeface="나눔스퀘어라운드 Regular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54800" y="4273588"/>
            <a:ext cx="8766848" cy="792088"/>
            <a:chOff x="195055" y="4227934"/>
            <a:chExt cx="8766848" cy="792088"/>
          </a:xfrm>
        </p:grpSpPr>
        <p:grpSp>
          <p:nvGrpSpPr>
            <p:cNvPr id="41" name="그룹 40"/>
            <p:cNvGrpSpPr/>
            <p:nvPr/>
          </p:nvGrpSpPr>
          <p:grpSpPr>
            <a:xfrm>
              <a:off x="195055" y="4227934"/>
              <a:ext cx="8766848" cy="792088"/>
              <a:chOff x="195055" y="4227934"/>
              <a:chExt cx="8766848" cy="792088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195055" y="4227934"/>
                <a:ext cx="8766848" cy="792088"/>
              </a:xfrm>
              <a:prstGeom prst="roundRect">
                <a:avLst>
                  <a:gd name="adj" fmla="val 6648"/>
                </a:avLst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04219" y="4286807"/>
                <a:ext cx="84697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err="1" smtClean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시군구</a:t>
                </a:r>
                <a:r>
                  <a:rPr lang="ko-KR" altLang="en-US" sz="1100" dirty="0" err="1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별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 인구 </a:t>
                </a:r>
                <a:r>
                  <a:rPr lang="ko-KR" altLang="en-US" sz="1100" dirty="0" err="1" smtClean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고령화율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                  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- 65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세 이상 인구수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/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지역별 총 인구수 </a:t>
                </a:r>
                <a:r>
                  <a:rPr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라운드 Bold" charset="-127"/>
                    <a:ea typeface="나눔스퀘어라운드 Bold" charset="-127"/>
                  </a:rPr>
                  <a:t>(</a:t>
                </a:r>
                <a:r>
                  <a: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라운드 Bold" charset="-127"/>
                    <a:ea typeface="나눔스퀘어라운드 Bold" charset="-127"/>
                  </a:rPr>
                  <a:t>모두의 데이터분석 </a:t>
                </a:r>
                <a:r>
                  <a:rPr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라운드 Bold" charset="-127"/>
                    <a:ea typeface="나눔스퀘어라운드 Bold" charset="-127"/>
                  </a:rPr>
                  <a:t>python </a:t>
                </a:r>
                <a:r>
                  <a: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라운드 Bold" charset="-127"/>
                    <a:ea typeface="나눔스퀘어라운드 Bold" charset="-127"/>
                  </a:rPr>
                  <a:t>인구데이터 자료</a:t>
                </a:r>
                <a:r>
                  <a:rPr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라운드 Bold" charset="-127"/>
                    <a:ea typeface="나눔스퀘어라운드 Bold" charset="-127"/>
                  </a:rPr>
                  <a:t>)</a:t>
                </a:r>
                <a:endPara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endParaRPr>
              </a:p>
              <a:p>
                <a:r>
                  <a:rPr lang="ko-KR" altLang="en-US" sz="1100" dirty="0" smtClean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시도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별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 운전면허증 연령별 소지수    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- 65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세 이상 소지자 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/ 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시도별 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나눔스퀘어라운드 Bold" charset="-127"/>
                    <a:ea typeface="나눔스퀘어라운드 Bold" charset="-127"/>
                  </a:rPr>
                  <a:t>소지자 </a:t>
                </a:r>
                <a:r>
                  <a:rPr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라운드 Bold" charset="-127"/>
                    <a:ea typeface="나눔스퀘어라운드 Bold" charset="-127"/>
                  </a:rPr>
                  <a:t>(TAAS</a:t>
                </a:r>
                <a:r>
                  <a: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라운드 Bold" charset="-127"/>
                    <a:ea typeface="나눔스퀘어라운드 Bold" charset="-127"/>
                  </a:rPr>
                  <a:t>교통사고 분석시스템</a:t>
                </a:r>
                <a:r>
                  <a:rPr lang="en-US" altLang="ko-KR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라운드 Bold" charset="-127"/>
                    <a:ea typeface="나눔스퀘어라운드 Bold" charset="-127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라운드 Bold" charset="-127"/>
                    <a:ea typeface="나눔스퀘어라운드 Bold" charset="-127"/>
                  </a:rPr>
                  <a:t>시도별 연령별 성별 </a:t>
                </a:r>
                <a:r>
                  <a:rPr lang="ko-KR" altLang="en-US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라운드 Bold" charset="-127"/>
                    <a:ea typeface="나눔스퀘어라운드 Bold" charset="-127"/>
                  </a:rPr>
                  <a:t>운전면허소지자수 자료</a:t>
                </a:r>
                <a:r>
                  <a:rPr lang="en-US" altLang="ko-KR" sz="105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라운드 Bold" charset="-127"/>
                    <a:ea typeface="나눔스퀘어라운드 Bold" charset="-127"/>
                  </a:rPr>
                  <a:t>)</a:t>
                </a:r>
                <a:endParaRPr lang="en-US" altLang="ko-K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endParaRPr>
              </a:p>
              <a:p>
                <a:endParaRPr lang="en-US" altLang="ko-KR" sz="500" dirty="0" smtClean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endParaRPr>
              </a:p>
              <a:p>
                <a:r>
                  <a:rPr lang="en-US" altLang="ko-KR" sz="1200" dirty="0" smtClean="0">
                    <a:solidFill>
                      <a:srgbClr val="FF0000"/>
                    </a:solidFill>
                    <a:latin typeface="나눔스퀘어라운드 Bold" charset="-127"/>
                    <a:ea typeface="나눔스퀘어라운드 Bold" charset="-127"/>
                  </a:rPr>
                  <a:t># </a:t>
                </a:r>
                <a:r>
                  <a:rPr lang="ko-KR" altLang="en-US" sz="1200" dirty="0" smtClean="0">
                    <a:solidFill>
                      <a:srgbClr val="FF0000"/>
                    </a:solidFill>
                    <a:latin typeface="나눔스퀘어라운드 Bold" charset="-127"/>
                    <a:ea typeface="나눔스퀘어라운드 Bold" charset="-127"/>
                  </a:rPr>
                  <a:t>지역별 고령화가 가장 많은 곳과 인구수 대비 고령자 운전면허 소지 지역 파악 </a:t>
                </a:r>
                <a:r>
                  <a:rPr lang="en-US" altLang="ko-KR" sz="1200" dirty="0" smtClean="0">
                    <a:solidFill>
                      <a:srgbClr val="FF0000"/>
                    </a:solidFill>
                    <a:latin typeface="나눔스퀘어라운드 Bold" charset="-127"/>
                    <a:ea typeface="나눔스퀘어라운드 Bold" charset="-127"/>
                  </a:rPr>
                  <a:t>-&gt; </a:t>
                </a:r>
                <a:r>
                  <a:rPr lang="ko-KR" altLang="en-US" sz="1200" dirty="0" smtClean="0">
                    <a:solidFill>
                      <a:srgbClr val="FF0000"/>
                    </a:solidFill>
                    <a:latin typeface="나눔스퀘어라운드 Bold" charset="-127"/>
                    <a:ea typeface="나눔스퀘어라운드 Bold" charset="-127"/>
                  </a:rPr>
                  <a:t>고령운전자의 분포가 많은 지역</a:t>
                </a:r>
                <a:endParaRPr lang="en-US" altLang="ko-KR" sz="1200" dirty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endParaRPr>
              </a:p>
            </p:txBody>
          </p:sp>
        </p:grpSp>
        <p:pic>
          <p:nvPicPr>
            <p:cNvPr id="1028" name="Picture 4" descr="C:\Users\709-000\Downloads\PinClipart.com_checkbox-clipart_488230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640" y="4353594"/>
              <a:ext cx="119329" cy="11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C:\Users\709-000\Downloads\PinClipart.com_checkbox-clipart_488230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640" y="4523804"/>
              <a:ext cx="119329" cy="11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타원 52"/>
          <p:cNvSpPr/>
          <p:nvPr/>
        </p:nvSpPr>
        <p:spPr>
          <a:xfrm>
            <a:off x="2562267" y="2266659"/>
            <a:ext cx="379943" cy="37994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905349" y="3243892"/>
            <a:ext cx="342386" cy="3423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2276126" y="2806111"/>
            <a:ext cx="286141" cy="28614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6660232" y="2266659"/>
            <a:ext cx="360040" cy="38157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5902481" y="3118181"/>
            <a:ext cx="360040" cy="38157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806642" y="794414"/>
            <a:ext cx="3384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고령운전자 밀집지역 파악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403" y="1170813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고령화 율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1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5054" y="1160215"/>
            <a:ext cx="8594098" cy="3946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9" y="135706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147098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495567" y="893734"/>
            <a:ext cx="3384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고령운전자가 많은 지역 현황 분석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6350240" y="3641801"/>
            <a:ext cx="413561" cy="413561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813684" y="3686540"/>
            <a:ext cx="413561" cy="413561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763801" y="3060734"/>
            <a:ext cx="413561" cy="413561"/>
          </a:xfrm>
          <a:prstGeom prst="ellipse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709-000\Desktop\고령화율+운전면허증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r="7958"/>
          <a:stretch/>
        </p:blipFill>
        <p:spPr bwMode="auto">
          <a:xfrm>
            <a:off x="570558" y="1118828"/>
            <a:ext cx="3617195" cy="38467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431841" y="1245785"/>
            <a:ext cx="3636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고령화 지역 </a:t>
            </a:r>
            <a:r>
              <a:rPr lang="en-US" altLang="ko-KR" sz="1200" dirty="0" smtClean="0">
                <a:latin typeface="나눔스퀘어라운드 Bold" charset="-127"/>
                <a:ea typeface="나눔스퀘어라운드 Bold" charset="-127"/>
              </a:rPr>
              <a:t>+ </a:t>
            </a:r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고령자 운전면허소지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88024" y="1291617"/>
            <a:ext cx="3627443" cy="3601268"/>
            <a:chOff x="5161709" y="1282684"/>
            <a:chExt cx="3627443" cy="3601268"/>
          </a:xfrm>
        </p:grpSpPr>
        <p:grpSp>
          <p:nvGrpSpPr>
            <p:cNvPr id="9" name="그룹 8"/>
            <p:cNvGrpSpPr/>
            <p:nvPr/>
          </p:nvGrpSpPr>
          <p:grpSpPr>
            <a:xfrm>
              <a:off x="5161709" y="1282684"/>
              <a:ext cx="3627443" cy="3601268"/>
              <a:chOff x="5161709" y="1282684"/>
              <a:chExt cx="3627443" cy="3601268"/>
            </a:xfrm>
          </p:grpSpPr>
          <p:pic>
            <p:nvPicPr>
              <p:cNvPr id="45" name="Picture 2" descr="C:\Users\709-000\Desktop\고령운전자 사고발생비율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77" t="1670" r="11464"/>
              <a:stretch/>
            </p:blipFill>
            <p:spPr bwMode="auto">
              <a:xfrm>
                <a:off x="5245198" y="1300551"/>
                <a:ext cx="3543954" cy="358340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TextBox 67"/>
              <p:cNvSpPr txBox="1"/>
              <p:nvPr/>
            </p:nvSpPr>
            <p:spPr>
              <a:xfrm>
                <a:off x="5161709" y="1282684"/>
                <a:ext cx="2377063" cy="301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latin typeface="나눔스퀘어라운드 Bold" charset="-127"/>
                    <a:ea typeface="나눔스퀘어라운드 Bold" charset="-127"/>
                  </a:rPr>
                  <a:t>고령운전자사고 지역</a:t>
                </a:r>
                <a:endParaRPr lang="ko-KR" altLang="en-US" sz="1200" dirty="0">
                  <a:latin typeface="나눔스퀘어라운드 Bold" charset="-127"/>
                  <a:ea typeface="나눔스퀘어라운드 Bold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795992" y="1652069"/>
              <a:ext cx="886727" cy="1249049"/>
              <a:chOff x="2267744" y="1348841"/>
              <a:chExt cx="814647" cy="1147516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2267744" y="1348841"/>
                <a:ext cx="765723" cy="1147516"/>
                <a:chOff x="2267744" y="1348841"/>
                <a:chExt cx="765723" cy="1147516"/>
              </a:xfrm>
            </p:grpSpPr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2267744" y="1348841"/>
                  <a:ext cx="765723" cy="1147516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2307614" y="1387341"/>
                  <a:ext cx="690121" cy="1070517"/>
                </a:xfrm>
                <a:prstGeom prst="roundRect">
                  <a:avLst>
                    <a:gd name="adj" fmla="val 103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2295686" y="1417832"/>
                <a:ext cx="786705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 smtClean="0">
                    <a:latin typeface="나눔스퀘어라운드 Bold" charset="-127"/>
                    <a:ea typeface="나눔스퀘어라운드 Bold" charset="-127"/>
                  </a:rPr>
                  <a:t># </a:t>
                </a:r>
                <a:r>
                  <a:rPr lang="ko-KR" altLang="en-US" sz="800" dirty="0" smtClean="0">
                    <a:latin typeface="나눔스퀘어라운드 Bold" charset="-127"/>
                    <a:ea typeface="나눔스퀘어라운드 Bold" charset="-127"/>
                  </a:rPr>
                  <a:t>상위지역</a:t>
                </a:r>
                <a:endParaRPr lang="en-US" altLang="ko-KR" sz="800" dirty="0" smtClean="0">
                  <a:latin typeface="나눔스퀘어라운드 Bold" charset="-127"/>
                  <a:ea typeface="나눔스퀘어라운드 Bold" charset="-127"/>
                </a:endParaRPr>
              </a:p>
              <a:p>
                <a:endParaRPr lang="en-US" altLang="ko-KR" sz="500" dirty="0" smtClean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600" dirty="0">
                    <a:latin typeface="나눔스퀘어라운드 Regular" charset="-127"/>
                    <a:ea typeface="나눔스퀘어라운드 Regular" charset="-127"/>
                  </a:rPr>
                  <a:t>1.</a:t>
                </a:r>
                <a:r>
                  <a:rPr lang="ko-KR" altLang="en-US" sz="600" dirty="0">
                    <a:latin typeface="나눔스퀘어라운드 Regular" charset="-127"/>
                    <a:ea typeface="나눔스퀘어라운드 Regular" charset="-127"/>
                  </a:rPr>
                  <a:t>전라남도 </a:t>
                </a:r>
                <a:r>
                  <a:rPr lang="ko-KR" altLang="en-US" sz="600" b="1" dirty="0">
                    <a:latin typeface="나눔스퀘어라운드 Regular" charset="-127"/>
                    <a:ea typeface="나눔스퀘어라운드 Regular" charset="-127"/>
                  </a:rPr>
                  <a:t>고흥군</a:t>
                </a:r>
                <a:endParaRPr lang="en-US" altLang="ko-KR" sz="600" b="1" dirty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400" dirty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600" dirty="0">
                    <a:latin typeface="나눔스퀘어라운드 Regular" charset="-127"/>
                    <a:ea typeface="나눔스퀘어라운드 Regular" charset="-127"/>
                  </a:rPr>
                  <a:t>2.</a:t>
                </a:r>
                <a:r>
                  <a:rPr lang="ko-KR" altLang="en-US" sz="600" dirty="0">
                    <a:latin typeface="나눔스퀘어라운드 Regular" charset="-127"/>
                    <a:ea typeface="나눔스퀘어라운드 Regular" charset="-127"/>
                  </a:rPr>
                  <a:t>전라남도 </a:t>
                </a:r>
                <a:r>
                  <a:rPr lang="ko-KR" altLang="en-US" sz="600" b="1" dirty="0">
                    <a:latin typeface="나눔스퀘어라운드 Regular" charset="-127"/>
                    <a:ea typeface="나눔스퀘어라운드 Regular" charset="-127"/>
                  </a:rPr>
                  <a:t>신안군</a:t>
                </a:r>
                <a:endParaRPr lang="en-US" altLang="ko-KR" sz="600" b="1" dirty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400" dirty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600" dirty="0">
                    <a:latin typeface="나눔스퀘어라운드 Regular" charset="-127"/>
                    <a:ea typeface="나눔스퀘어라운드 Regular" charset="-127"/>
                  </a:rPr>
                  <a:t>3.</a:t>
                </a:r>
                <a:r>
                  <a:rPr lang="ko-KR" altLang="en-US" sz="600" dirty="0">
                    <a:latin typeface="나눔스퀘어라운드 Regular" charset="-127"/>
                    <a:ea typeface="나눔스퀘어라운드 Regular" charset="-127"/>
                  </a:rPr>
                  <a:t>경상북도 </a:t>
                </a:r>
                <a:r>
                  <a:rPr lang="ko-KR" altLang="en-US" sz="600" b="1" dirty="0">
                    <a:latin typeface="나눔스퀘어라운드 Regular" charset="-127"/>
                    <a:ea typeface="나눔스퀘어라운드 Regular" charset="-127"/>
                  </a:rPr>
                  <a:t>봉화군</a:t>
                </a:r>
                <a:endParaRPr lang="en-US" altLang="ko-KR" sz="600" b="1" dirty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400" dirty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600" dirty="0">
                    <a:latin typeface="나눔스퀘어라운드 Regular" charset="-127"/>
                    <a:ea typeface="나눔스퀘어라운드 Regular" charset="-127"/>
                  </a:rPr>
                  <a:t>4.</a:t>
                </a:r>
                <a:r>
                  <a:rPr lang="ko-KR" altLang="en-US" sz="600" dirty="0">
                    <a:latin typeface="나눔스퀘어라운드 Regular" charset="-127"/>
                    <a:ea typeface="나눔스퀘어라운드 Regular" charset="-127"/>
                  </a:rPr>
                  <a:t>경상북도 </a:t>
                </a:r>
                <a:r>
                  <a:rPr lang="ko-KR" altLang="en-US" sz="600" b="1" dirty="0">
                    <a:latin typeface="나눔스퀘어라운드 Regular" charset="-127"/>
                    <a:ea typeface="나눔스퀘어라운드 Regular" charset="-127"/>
                  </a:rPr>
                  <a:t>의성군</a:t>
                </a:r>
                <a:endParaRPr lang="en-US" altLang="ko-KR" sz="600" b="1" dirty="0">
                  <a:latin typeface="나눔스퀘어라운드 Regular" charset="-127"/>
                  <a:ea typeface="나눔스퀘어라운드 Regular" charset="-127"/>
                </a:endParaRPr>
              </a:p>
              <a:p>
                <a:endParaRPr lang="en-US" altLang="ko-KR" sz="400" dirty="0">
                  <a:latin typeface="나눔스퀘어라운드 Regular" charset="-127"/>
                  <a:ea typeface="나눔스퀘어라운드 Regular" charset="-127"/>
                </a:endParaRPr>
              </a:p>
              <a:p>
                <a:r>
                  <a:rPr lang="en-US" altLang="ko-KR" sz="600" dirty="0">
                    <a:latin typeface="나눔스퀘어라운드 Regular" charset="-127"/>
                    <a:ea typeface="나눔스퀘어라운드 Regular" charset="-127"/>
                  </a:rPr>
                  <a:t>5.</a:t>
                </a:r>
                <a:r>
                  <a:rPr lang="ko-KR" altLang="en-US" sz="600" dirty="0">
                    <a:latin typeface="나눔스퀘어라운드 Regular" charset="-127"/>
                    <a:ea typeface="나눔스퀘어라운드 Regular" charset="-127"/>
                  </a:rPr>
                  <a:t>전라북도 </a:t>
                </a:r>
                <a:r>
                  <a:rPr lang="ko-KR" altLang="en-US" sz="600" b="1" dirty="0">
                    <a:latin typeface="나눔스퀘어라운드 Regular" charset="-127"/>
                    <a:ea typeface="나눔스퀘어라운드 Regular" charset="-127"/>
                  </a:rPr>
                  <a:t>진안군</a:t>
                </a: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3635896" y="2355726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/>
              <a:t>=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3155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9" y="257198"/>
            <a:ext cx="3240360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썰 풀기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Google Shape;318;p13"/>
          <p:cNvSpPr txBox="1">
            <a:spLocks/>
          </p:cNvSpPr>
          <p:nvPr/>
        </p:nvSpPr>
        <p:spPr>
          <a:xfrm>
            <a:off x="323528" y="987634"/>
            <a:ext cx="5976664" cy="51931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ko-KR" altLang="en-US" sz="18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전 슬라이드에 대한 부가설명 필요 </a:t>
            </a:r>
            <a:endParaRPr lang="ko-KR" altLang="en-US" sz="18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6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7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9629478"/>
      </p:ext>
    </p:extLst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</TotalTime>
  <Words>995</Words>
  <Application>Microsoft Office PowerPoint</Application>
  <PresentationFormat>화면 슬라이드 쇼(16:9)</PresentationFormat>
  <Paragraphs>235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굴림</vt:lpstr>
      <vt:lpstr>Arial</vt:lpstr>
      <vt:lpstr>MS Gothic</vt:lpstr>
      <vt:lpstr>LG스마트체 Regular</vt:lpstr>
      <vt:lpstr>LG스마트체 Bold</vt:lpstr>
      <vt:lpstr>나눔고딕</vt:lpstr>
      <vt:lpstr>나눔스퀘어라운드 Regular</vt:lpstr>
      <vt:lpstr>나눔스퀘어라운드 Bold</vt:lpstr>
      <vt:lpstr>Montserrat Light</vt:lpstr>
      <vt:lpstr>Poppins</vt:lpstr>
      <vt:lpstr>나눔바른고딕</vt:lpstr>
      <vt:lpstr>맑은 고딕</vt:lpstr>
      <vt:lpstr>Volsce template</vt:lpstr>
      <vt:lpstr>PowerPoint 프레젠테이션</vt:lpstr>
      <vt:lpstr>프로젝트 진행 개요</vt:lpstr>
      <vt:lpstr>분석 배경 1/2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정책 제시 및 한계점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프로젝트#1</dc:title>
  <dc:creator>709-000</dc:creator>
  <cp:lastModifiedBy>709-000</cp:lastModifiedBy>
  <cp:revision>234</cp:revision>
  <dcterms:modified xsi:type="dcterms:W3CDTF">2019-09-06T09:20:48Z</dcterms:modified>
</cp:coreProperties>
</file>